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Lato Heavy" charset="1" panose="020F0502020204030203"/>
      <p:regular r:id="rId13"/>
    </p:embeddedFont>
    <p:embeddedFont>
      <p:font typeface="Lato Light" charset="1" panose="020F0502020204030203"/>
      <p:regular r:id="rId14"/>
    </p:embeddedFont>
    <p:embeddedFont>
      <p:font typeface="Lato Bold" charset="1" panose="020F0502020204030203"/>
      <p:regular r:id="rId15"/>
    </p:embeddedFont>
    <p:embeddedFont>
      <p:font typeface="Lato" charset="1" panose="020F0502020204030203"/>
      <p:regular r:id="rId16"/>
    </p:embeddedFont>
    <p:embeddedFont>
      <p:font typeface="Oswald" charset="1" panose="00000500000000000000"/>
      <p:regular r:id="rId17"/>
    </p:embeddedFont>
    <p:embeddedFont>
      <p:font typeface="Roboto Condensed Bold" charset="1" panose="02000000000000000000"/>
      <p:regular r:id="rId18"/>
    </p:embeddedFont>
    <p:embeddedFont>
      <p:font typeface="JetBrains Mono Bold" charset="1" panose="02010809030102050004"/>
      <p:regular r:id="rId19"/>
    </p:embeddedFont>
    <p:embeddedFont>
      <p:font typeface="Roboto Condensed" charset="1" panose="02000000000000000000"/>
      <p:regular r:id="rId20"/>
    </p:embeddedFont>
    <p:embeddedFont>
      <p:font typeface="DM Sans Bold" charset="1" panose="00000000000000000000"/>
      <p:regular r:id="rId21"/>
    </p:embeddedFont>
    <p:embeddedFont>
      <p:font typeface="Canva Sans Bold" charset="1" panose="020B0803030501040103"/>
      <p:regular r:id="rId22"/>
    </p:embeddedFont>
    <p:embeddedFont>
      <p:font typeface="Allerta Stencil" charset="1" panose="00000000000000000000"/>
      <p:regular r:id="rId23"/>
    </p:embeddedFont>
    <p:embeddedFont>
      <p:font typeface="Montserrat 2" charset="1" panose="00000500000000000000"/>
      <p:regular r:id="rId24"/>
    </p:embeddedFont>
    <p:embeddedFont>
      <p:font typeface="Montserrat Semi-Bold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2.pn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pn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5.png" Type="http://schemas.openxmlformats.org/officeDocument/2006/relationships/image"/><Relationship Id="rId16" Target="../media/image6.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24.jpeg" Type="http://schemas.openxmlformats.org/officeDocument/2006/relationships/image"/><Relationship Id="rId3" Target="../media/image25.jpeg" Type="http://schemas.openxmlformats.org/officeDocument/2006/relationships/image"/><Relationship Id="rId4" Target="../media/image26.jpeg" Type="http://schemas.openxmlformats.org/officeDocument/2006/relationships/image"/><Relationship Id="rId5" Target="../media/image2.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 Id="rId3" Target="../media/image2.pn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0929" r="0" b="-10929"/>
            </a:stretch>
          </a:blipFill>
        </p:spPr>
      </p:sp>
      <p:sp>
        <p:nvSpPr>
          <p:cNvPr name="TextBox 3" id="3"/>
          <p:cNvSpPr txBox="true"/>
          <p:nvPr/>
        </p:nvSpPr>
        <p:spPr>
          <a:xfrm rot="0">
            <a:off x="1245701" y="4605453"/>
            <a:ext cx="15919646" cy="1371369"/>
          </a:xfrm>
          <a:prstGeom prst="rect">
            <a:avLst/>
          </a:prstGeom>
        </p:spPr>
        <p:txBody>
          <a:bodyPr anchor="t" rtlCol="false" tIns="0" lIns="0" bIns="0" rIns="0">
            <a:spAutoFit/>
          </a:bodyPr>
          <a:lstStyle/>
          <a:p>
            <a:pPr algn="ctr">
              <a:lnSpc>
                <a:spcPts val="10097"/>
              </a:lnSpc>
            </a:pPr>
            <a:r>
              <a:rPr lang="en-US" b="true" sz="10975" spc="460">
                <a:solidFill>
                  <a:srgbClr val="FFFFFF"/>
                </a:solidFill>
                <a:latin typeface="Lato Heavy"/>
                <a:ea typeface="Lato Heavy"/>
                <a:cs typeface="Lato Heavy"/>
                <a:sym typeface="Lato Heavy"/>
              </a:rPr>
              <a:t>PROSPERA RESERVES</a:t>
            </a:r>
          </a:p>
        </p:txBody>
      </p:sp>
      <p:grpSp>
        <p:nvGrpSpPr>
          <p:cNvPr name="Group 4" id="4"/>
          <p:cNvGrpSpPr/>
          <p:nvPr/>
        </p:nvGrpSpPr>
        <p:grpSpPr>
          <a:xfrm rot="0">
            <a:off x="1028700" y="8558815"/>
            <a:ext cx="89389" cy="699485"/>
            <a:chOff x="0" y="0"/>
            <a:chExt cx="21289" cy="166594"/>
          </a:xfrm>
        </p:grpSpPr>
        <p:sp>
          <p:nvSpPr>
            <p:cNvPr name="Freeform 5" id="5"/>
            <p:cNvSpPr/>
            <p:nvPr/>
          </p:nvSpPr>
          <p:spPr>
            <a:xfrm flipH="false" flipV="false" rot="0">
              <a:off x="0" y="0"/>
              <a:ext cx="21289" cy="166594"/>
            </a:xfrm>
            <a:custGeom>
              <a:avLst/>
              <a:gdLst/>
              <a:ahLst/>
              <a:cxnLst/>
              <a:rect r="r" b="b" t="t" l="l"/>
              <a:pathLst>
                <a:path h="166594" w="21289">
                  <a:moveTo>
                    <a:pt x="0" y="0"/>
                  </a:moveTo>
                  <a:lnTo>
                    <a:pt x="21289" y="0"/>
                  </a:lnTo>
                  <a:lnTo>
                    <a:pt x="21289" y="166594"/>
                  </a:lnTo>
                  <a:lnTo>
                    <a:pt x="0" y="166594"/>
                  </a:lnTo>
                  <a:close/>
                </a:path>
              </a:pathLst>
            </a:custGeom>
            <a:solidFill>
              <a:srgbClr val="F5D062"/>
            </a:solidFill>
          </p:spPr>
        </p:sp>
        <p:sp>
          <p:nvSpPr>
            <p:cNvPr name="TextBox 6" id="6"/>
            <p:cNvSpPr txBox="true"/>
            <p:nvPr/>
          </p:nvSpPr>
          <p:spPr>
            <a:xfrm>
              <a:off x="0" y="-38100"/>
              <a:ext cx="21289" cy="204694"/>
            </a:xfrm>
            <a:prstGeom prst="rect">
              <a:avLst/>
            </a:prstGeom>
          </p:spPr>
          <p:txBody>
            <a:bodyPr anchor="ctr" rtlCol="false" tIns="50800" lIns="50800" bIns="50800" rIns="50800"/>
            <a:lstStyle/>
            <a:p>
              <a:pPr algn="ctr">
                <a:lnSpc>
                  <a:spcPts val="2940"/>
                </a:lnSpc>
              </a:pPr>
            </a:p>
          </p:txBody>
        </p:sp>
      </p:grpSp>
      <p:sp>
        <p:nvSpPr>
          <p:cNvPr name="Freeform 7" id="7"/>
          <p:cNvSpPr/>
          <p:nvPr/>
        </p:nvSpPr>
        <p:spPr>
          <a:xfrm flipH="false" flipV="false" rot="0">
            <a:off x="7828435" y="1918344"/>
            <a:ext cx="2631130" cy="2016926"/>
          </a:xfrm>
          <a:custGeom>
            <a:avLst/>
            <a:gdLst/>
            <a:ahLst/>
            <a:cxnLst/>
            <a:rect r="r" b="b" t="t" l="l"/>
            <a:pathLst>
              <a:path h="2016926" w="2631130">
                <a:moveTo>
                  <a:pt x="0" y="0"/>
                </a:moveTo>
                <a:lnTo>
                  <a:pt x="2631130" y="0"/>
                </a:lnTo>
                <a:lnTo>
                  <a:pt x="2631130" y="2016926"/>
                </a:lnTo>
                <a:lnTo>
                  <a:pt x="0" y="2016926"/>
                </a:lnTo>
                <a:lnTo>
                  <a:pt x="0" y="0"/>
                </a:lnTo>
                <a:close/>
              </a:path>
            </a:pathLst>
          </a:custGeom>
          <a:blipFill>
            <a:blip r:embed="rId3"/>
            <a:stretch>
              <a:fillRect l="-17923" t="-21133" r="-13097" b="-49786"/>
            </a:stretch>
          </a:blipFill>
        </p:spPr>
      </p:sp>
      <p:sp>
        <p:nvSpPr>
          <p:cNvPr name="TextBox 8" id="8"/>
          <p:cNvSpPr txBox="true"/>
          <p:nvPr/>
        </p:nvSpPr>
        <p:spPr>
          <a:xfrm rot="0">
            <a:off x="1245701" y="8530240"/>
            <a:ext cx="3442230" cy="496498"/>
          </a:xfrm>
          <a:prstGeom prst="rect">
            <a:avLst/>
          </a:prstGeom>
        </p:spPr>
        <p:txBody>
          <a:bodyPr anchor="t" rtlCol="false" tIns="0" lIns="0" bIns="0" rIns="0">
            <a:spAutoFit/>
          </a:bodyPr>
          <a:lstStyle/>
          <a:p>
            <a:pPr algn="l">
              <a:lnSpc>
                <a:spcPts val="1983"/>
              </a:lnSpc>
              <a:spcBef>
                <a:spcPct val="0"/>
              </a:spcBef>
            </a:pPr>
            <a:r>
              <a:rPr lang="en-US" sz="1417" spc="354">
                <a:solidFill>
                  <a:srgbClr val="FFFFFF"/>
                </a:solidFill>
                <a:latin typeface="Lato Light"/>
                <a:ea typeface="Lato Light"/>
                <a:cs typeface="Lato Light"/>
                <a:sym typeface="Lato Light"/>
              </a:rPr>
              <a:t>Insight You Can Trust. Results You Can Measure</a:t>
            </a:r>
          </a:p>
        </p:txBody>
      </p:sp>
      <p:sp>
        <p:nvSpPr>
          <p:cNvPr name="TextBox 9" id="9"/>
          <p:cNvSpPr txBox="true"/>
          <p:nvPr/>
        </p:nvSpPr>
        <p:spPr>
          <a:xfrm rot="0">
            <a:off x="1245701" y="9013761"/>
            <a:ext cx="4695744" cy="244539"/>
          </a:xfrm>
          <a:prstGeom prst="rect">
            <a:avLst/>
          </a:prstGeom>
        </p:spPr>
        <p:txBody>
          <a:bodyPr anchor="t" rtlCol="false" tIns="0" lIns="0" bIns="0" rIns="0">
            <a:spAutoFit/>
          </a:bodyPr>
          <a:lstStyle/>
          <a:p>
            <a:pPr algn="l">
              <a:lnSpc>
                <a:spcPts val="1983"/>
              </a:lnSpc>
            </a:pPr>
            <a:r>
              <a:rPr lang="en-US" sz="1417" spc="212">
                <a:solidFill>
                  <a:srgbClr val="FFFFFF"/>
                </a:solidFill>
                <a:latin typeface="Lato Light"/>
                <a:ea typeface="Lato Light"/>
                <a:cs typeface="Lato Light"/>
                <a:sym typeface="Lato Light"/>
              </a:rPr>
              <a:t>www.prosperareseves.com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TextBox 2" id="2"/>
          <p:cNvSpPr txBox="true"/>
          <p:nvPr/>
        </p:nvSpPr>
        <p:spPr>
          <a:xfrm rot="0">
            <a:off x="9891666" y="2003596"/>
            <a:ext cx="7148403" cy="1226814"/>
          </a:xfrm>
          <a:prstGeom prst="rect">
            <a:avLst/>
          </a:prstGeom>
        </p:spPr>
        <p:txBody>
          <a:bodyPr anchor="t" rtlCol="false" tIns="0" lIns="0" bIns="0" rIns="0">
            <a:spAutoFit/>
          </a:bodyPr>
          <a:lstStyle/>
          <a:p>
            <a:pPr algn="l">
              <a:lnSpc>
                <a:spcPts val="10080"/>
              </a:lnSpc>
              <a:spcBef>
                <a:spcPct val="0"/>
              </a:spcBef>
            </a:pPr>
            <a:r>
              <a:rPr lang="en-US" b="true" sz="7200">
                <a:solidFill>
                  <a:srgbClr val="FFFFFF"/>
                </a:solidFill>
                <a:latin typeface="Lato Bold"/>
                <a:ea typeface="Lato Bold"/>
                <a:cs typeface="Lato Bold"/>
                <a:sym typeface="Lato Bold"/>
              </a:rPr>
              <a:t>INTRODUCTION</a:t>
            </a:r>
          </a:p>
        </p:txBody>
      </p:sp>
      <p:sp>
        <p:nvSpPr>
          <p:cNvPr name="AutoShape 3" id="3"/>
          <p:cNvSpPr/>
          <p:nvPr/>
        </p:nvSpPr>
        <p:spPr>
          <a:xfrm flipV="true">
            <a:off x="17240250" y="2308406"/>
            <a:ext cx="0" cy="1815392"/>
          </a:xfrm>
          <a:prstGeom prst="line">
            <a:avLst/>
          </a:prstGeom>
          <a:ln cap="flat" w="38100">
            <a:solidFill>
              <a:srgbClr val="FFFFFF"/>
            </a:solidFill>
            <a:prstDash val="solid"/>
            <a:headEnd type="none" len="sm" w="sm"/>
            <a:tailEnd type="none" len="sm" w="sm"/>
          </a:ln>
        </p:spPr>
      </p:sp>
      <p:grpSp>
        <p:nvGrpSpPr>
          <p:cNvPr name="Group 4" id="4"/>
          <p:cNvGrpSpPr/>
          <p:nvPr/>
        </p:nvGrpSpPr>
        <p:grpSpPr>
          <a:xfrm rot="0">
            <a:off x="0" y="1359702"/>
            <a:ext cx="9247650" cy="3783798"/>
            <a:chOff x="0" y="0"/>
            <a:chExt cx="1432703" cy="586209"/>
          </a:xfrm>
        </p:grpSpPr>
        <p:sp>
          <p:nvSpPr>
            <p:cNvPr name="Freeform 5" id="5"/>
            <p:cNvSpPr/>
            <p:nvPr/>
          </p:nvSpPr>
          <p:spPr>
            <a:xfrm flipH="false" flipV="false" rot="0">
              <a:off x="0" y="0"/>
              <a:ext cx="1432703" cy="586209"/>
            </a:xfrm>
            <a:custGeom>
              <a:avLst/>
              <a:gdLst/>
              <a:ahLst/>
              <a:cxnLst/>
              <a:rect r="r" b="b" t="t" l="l"/>
              <a:pathLst>
                <a:path h="586209" w="1432703">
                  <a:moveTo>
                    <a:pt x="0" y="0"/>
                  </a:moveTo>
                  <a:lnTo>
                    <a:pt x="1432703" y="0"/>
                  </a:lnTo>
                  <a:lnTo>
                    <a:pt x="1432703" y="586209"/>
                  </a:lnTo>
                  <a:lnTo>
                    <a:pt x="0" y="586209"/>
                  </a:lnTo>
                  <a:close/>
                </a:path>
              </a:pathLst>
            </a:custGeom>
            <a:blipFill>
              <a:blip r:embed="rId2"/>
              <a:stretch>
                <a:fillRect l="-327" t="-114020" r="-63956" b="-51980"/>
              </a:stretch>
            </a:blipFill>
            <a:ln cap="sq">
              <a:noFill/>
              <a:prstDash val="solid"/>
              <a:miter/>
            </a:ln>
          </p:spPr>
        </p:sp>
      </p:grpSp>
      <p:sp>
        <p:nvSpPr>
          <p:cNvPr name="TextBox 6" id="6"/>
          <p:cNvSpPr txBox="true"/>
          <p:nvPr/>
        </p:nvSpPr>
        <p:spPr>
          <a:xfrm rot="0">
            <a:off x="757580" y="6115623"/>
            <a:ext cx="8813920" cy="3041831"/>
          </a:xfrm>
          <a:prstGeom prst="rect">
            <a:avLst/>
          </a:prstGeom>
        </p:spPr>
        <p:txBody>
          <a:bodyPr anchor="t" rtlCol="false" tIns="0" lIns="0" bIns="0" rIns="0">
            <a:spAutoFit/>
          </a:bodyPr>
          <a:lstStyle/>
          <a:p>
            <a:pPr algn="just" marL="0" indent="0" lvl="0">
              <a:lnSpc>
                <a:spcPts val="2440"/>
              </a:lnSpc>
              <a:spcBef>
                <a:spcPct val="0"/>
              </a:spcBef>
            </a:pPr>
            <a:r>
              <a:rPr lang="en-US" sz="1742" strike="noStrike" u="none">
                <a:solidFill>
                  <a:srgbClr val="FFFFFF"/>
                </a:solidFill>
                <a:latin typeface="Lato"/>
                <a:ea typeface="Lato"/>
                <a:cs typeface="Lato"/>
                <a:sym typeface="Lato"/>
              </a:rPr>
              <a:t>Prospera Reserve partners with businesses to achieve transformative growth, offering end-to-end consulting and advisory across funding, investment banking, mergers &amp; acquisitions, and global expansion. </a:t>
            </a:r>
          </a:p>
          <a:p>
            <a:pPr algn="just" marL="0" indent="0" lvl="0">
              <a:lnSpc>
                <a:spcPts val="2440"/>
              </a:lnSpc>
              <a:spcBef>
                <a:spcPct val="0"/>
              </a:spcBef>
            </a:pPr>
          </a:p>
          <a:p>
            <a:pPr algn="just" marL="0" indent="0" lvl="0">
              <a:lnSpc>
                <a:spcPts val="2440"/>
              </a:lnSpc>
              <a:spcBef>
                <a:spcPct val="0"/>
              </a:spcBef>
            </a:pPr>
            <a:r>
              <a:rPr lang="en-US" sz="1742" strike="noStrike" u="none">
                <a:solidFill>
                  <a:srgbClr val="FFFFFF"/>
                </a:solidFill>
                <a:latin typeface="Lato"/>
                <a:ea typeface="Lato"/>
                <a:cs typeface="Lato"/>
                <a:sym typeface="Lato"/>
              </a:rPr>
              <a:t>Our experienced advisors bring deep expertise and strategic insights to every engagement, acting as trusted partners who provide hands-on support from the first consultation to deal closing and beyond. </a:t>
            </a:r>
          </a:p>
          <a:p>
            <a:pPr algn="just" marL="0" indent="0" lvl="0">
              <a:lnSpc>
                <a:spcPts val="2440"/>
              </a:lnSpc>
              <a:spcBef>
                <a:spcPct val="0"/>
              </a:spcBef>
            </a:pPr>
          </a:p>
          <a:p>
            <a:pPr algn="just" marL="0" indent="0" lvl="0">
              <a:lnSpc>
                <a:spcPts val="2440"/>
              </a:lnSpc>
              <a:spcBef>
                <a:spcPct val="0"/>
              </a:spcBef>
            </a:pPr>
            <a:r>
              <a:rPr lang="en-US" sz="1742" strike="noStrike" u="none">
                <a:solidFill>
                  <a:srgbClr val="FFFFFF"/>
                </a:solidFill>
                <a:latin typeface="Lato"/>
                <a:ea typeface="Lato"/>
                <a:cs typeface="Lato"/>
                <a:sym typeface="Lato"/>
              </a:rPr>
              <a:t>With a commitment to trust, transparency, and lasting value, we help businesses unlock opportunities and scale with confidence.</a:t>
            </a:r>
          </a:p>
        </p:txBody>
      </p:sp>
      <p:grpSp>
        <p:nvGrpSpPr>
          <p:cNvPr name="Group 7" id="7"/>
          <p:cNvGrpSpPr/>
          <p:nvPr/>
        </p:nvGrpSpPr>
        <p:grpSpPr>
          <a:xfrm rot="0">
            <a:off x="10278431" y="5827226"/>
            <a:ext cx="8009569" cy="3839533"/>
            <a:chOff x="0" y="0"/>
            <a:chExt cx="1240892" cy="594844"/>
          </a:xfrm>
        </p:grpSpPr>
        <p:sp>
          <p:nvSpPr>
            <p:cNvPr name="Freeform 8" id="8"/>
            <p:cNvSpPr/>
            <p:nvPr/>
          </p:nvSpPr>
          <p:spPr>
            <a:xfrm flipH="false" flipV="false" rot="0">
              <a:off x="0" y="0"/>
              <a:ext cx="1240892" cy="594844"/>
            </a:xfrm>
            <a:custGeom>
              <a:avLst/>
              <a:gdLst/>
              <a:ahLst/>
              <a:cxnLst/>
              <a:rect r="r" b="b" t="t" l="l"/>
              <a:pathLst>
                <a:path h="594844" w="1240892">
                  <a:moveTo>
                    <a:pt x="0" y="0"/>
                  </a:moveTo>
                  <a:lnTo>
                    <a:pt x="1240892" y="0"/>
                  </a:lnTo>
                  <a:lnTo>
                    <a:pt x="1240892" y="594844"/>
                  </a:lnTo>
                  <a:lnTo>
                    <a:pt x="0" y="594844"/>
                  </a:lnTo>
                  <a:close/>
                </a:path>
              </a:pathLst>
            </a:custGeom>
            <a:blipFill>
              <a:blip r:embed="rId3"/>
              <a:stretch>
                <a:fillRect l="-10097" t="0" r="-10097" b="-41039"/>
              </a:stretch>
            </a:blipFill>
            <a:ln cap="sq">
              <a:noFill/>
              <a:prstDash val="solid"/>
              <a:miter/>
            </a:ln>
          </p:spPr>
        </p:sp>
      </p:grpSp>
      <p:sp>
        <p:nvSpPr>
          <p:cNvPr name="Freeform 9" id="9"/>
          <p:cNvSpPr/>
          <p:nvPr/>
        </p:nvSpPr>
        <p:spPr>
          <a:xfrm flipH="false" flipV="false" rot="0">
            <a:off x="595655" y="9531420"/>
            <a:ext cx="323850" cy="323850"/>
          </a:xfrm>
          <a:custGeom>
            <a:avLst/>
            <a:gdLst/>
            <a:ahLst/>
            <a:cxnLst/>
            <a:rect r="r" b="b" t="t" l="l"/>
            <a:pathLst>
              <a:path h="323850" w="323850">
                <a:moveTo>
                  <a:pt x="0" y="0"/>
                </a:moveTo>
                <a:lnTo>
                  <a:pt x="323850" y="0"/>
                </a:lnTo>
                <a:lnTo>
                  <a:pt x="323850" y="323850"/>
                </a:lnTo>
                <a:lnTo>
                  <a:pt x="0" y="3238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1903972" y="3379417"/>
            <a:ext cx="5136097" cy="744381"/>
          </a:xfrm>
          <a:prstGeom prst="rect">
            <a:avLst/>
          </a:prstGeom>
        </p:spPr>
        <p:txBody>
          <a:bodyPr anchor="t" rtlCol="false" tIns="0" lIns="0" bIns="0" rIns="0">
            <a:spAutoFit/>
          </a:bodyPr>
          <a:lstStyle/>
          <a:p>
            <a:pPr algn="r">
              <a:lnSpc>
                <a:spcPts val="3071"/>
              </a:lnSpc>
              <a:spcBef>
                <a:spcPct val="0"/>
              </a:spcBef>
            </a:pPr>
            <a:r>
              <a:rPr lang="en-US" sz="2193" spc="92">
                <a:solidFill>
                  <a:srgbClr val="FFFFFF"/>
                </a:solidFill>
                <a:latin typeface="Oswald"/>
                <a:ea typeface="Oswald"/>
                <a:cs typeface="Oswald"/>
                <a:sym typeface="Oswald"/>
              </a:rPr>
              <a:t>At Prospera Reserve, we empower businesses to scale with confidence.</a:t>
            </a:r>
          </a:p>
        </p:txBody>
      </p:sp>
      <p:sp>
        <p:nvSpPr>
          <p:cNvPr name="Freeform 11" id="11"/>
          <p:cNvSpPr/>
          <p:nvPr/>
        </p:nvSpPr>
        <p:spPr>
          <a:xfrm flipH="false" flipV="false" rot="0">
            <a:off x="17162482" y="293850"/>
            <a:ext cx="821840" cy="734850"/>
          </a:xfrm>
          <a:custGeom>
            <a:avLst/>
            <a:gdLst/>
            <a:ahLst/>
            <a:cxnLst/>
            <a:rect r="r" b="b" t="t" l="l"/>
            <a:pathLst>
              <a:path h="734850" w="821840">
                <a:moveTo>
                  <a:pt x="0" y="0"/>
                </a:moveTo>
                <a:lnTo>
                  <a:pt x="821840" y="0"/>
                </a:lnTo>
                <a:lnTo>
                  <a:pt x="821840" y="734850"/>
                </a:lnTo>
                <a:lnTo>
                  <a:pt x="0" y="734850"/>
                </a:lnTo>
                <a:lnTo>
                  <a:pt x="0" y="0"/>
                </a:lnTo>
                <a:close/>
              </a:path>
            </a:pathLst>
          </a:custGeom>
          <a:blipFill>
            <a:blip r:embed="rId6"/>
            <a:stretch>
              <a:fillRect l="-17923" t="-18117" r="-13097" b="-28413"/>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a:off x="0" y="926479"/>
            <a:ext cx="6492240" cy="0"/>
          </a:xfrm>
          <a:prstGeom prst="line">
            <a:avLst/>
          </a:prstGeom>
          <a:ln cap="rnd" w="38100">
            <a:solidFill>
              <a:srgbClr val="FFFFFF"/>
            </a:solidFill>
            <a:prstDash val="solid"/>
            <a:headEnd type="none" len="sm" w="sm"/>
            <a:tailEnd type="none" len="sm" w="sm"/>
          </a:ln>
        </p:spPr>
      </p:sp>
      <p:sp>
        <p:nvSpPr>
          <p:cNvPr name="AutoShape 3" id="3"/>
          <p:cNvSpPr/>
          <p:nvPr/>
        </p:nvSpPr>
        <p:spPr>
          <a:xfrm>
            <a:off x="11795760" y="9332253"/>
            <a:ext cx="6492240" cy="0"/>
          </a:xfrm>
          <a:prstGeom prst="line">
            <a:avLst/>
          </a:prstGeom>
          <a:ln cap="rnd" w="38100">
            <a:solidFill>
              <a:srgbClr val="FFFFFF"/>
            </a:solidFill>
            <a:prstDash val="solid"/>
            <a:headEnd type="none" len="sm" w="sm"/>
            <a:tailEnd type="none" len="sm" w="sm"/>
          </a:ln>
        </p:spPr>
      </p:sp>
      <p:grpSp>
        <p:nvGrpSpPr>
          <p:cNvPr name="Group 4" id="4"/>
          <p:cNvGrpSpPr/>
          <p:nvPr/>
        </p:nvGrpSpPr>
        <p:grpSpPr>
          <a:xfrm rot="0">
            <a:off x="548359" y="1883029"/>
            <a:ext cx="5359824" cy="3371448"/>
            <a:chOff x="0" y="0"/>
            <a:chExt cx="7146432" cy="4495265"/>
          </a:xfrm>
        </p:grpSpPr>
        <p:pic>
          <p:nvPicPr>
            <p:cNvPr name="Picture 5" id="5"/>
            <p:cNvPicPr>
              <a:picLocks noChangeAspect="true"/>
            </p:cNvPicPr>
            <p:nvPr/>
          </p:nvPicPr>
          <p:blipFill>
            <a:blip r:embed="rId2"/>
            <a:srcRect l="0" t="2793" r="0" b="2793"/>
            <a:stretch>
              <a:fillRect/>
            </a:stretch>
          </p:blipFill>
          <p:spPr>
            <a:xfrm flipH="false" flipV="false">
              <a:off x="0" y="0"/>
              <a:ext cx="7146432" cy="4495265"/>
            </a:xfrm>
            <a:prstGeom prst="rect">
              <a:avLst/>
            </a:prstGeom>
          </p:spPr>
        </p:pic>
      </p:grpSp>
      <p:grpSp>
        <p:nvGrpSpPr>
          <p:cNvPr name="Group 6" id="6"/>
          <p:cNvGrpSpPr/>
          <p:nvPr/>
        </p:nvGrpSpPr>
        <p:grpSpPr>
          <a:xfrm rot="0">
            <a:off x="2007659" y="5528858"/>
            <a:ext cx="5962150" cy="3260471"/>
            <a:chOff x="0" y="0"/>
            <a:chExt cx="7949534" cy="4347295"/>
          </a:xfrm>
        </p:grpSpPr>
        <p:pic>
          <p:nvPicPr>
            <p:cNvPr name="Picture 7" id="7"/>
            <p:cNvPicPr>
              <a:picLocks noChangeAspect="true"/>
            </p:cNvPicPr>
            <p:nvPr/>
          </p:nvPicPr>
          <p:blipFill>
            <a:blip r:embed="rId3"/>
            <a:srcRect l="0" t="8959" r="0" b="8959"/>
            <a:stretch>
              <a:fillRect/>
            </a:stretch>
          </p:blipFill>
          <p:spPr>
            <a:xfrm flipH="false" flipV="false">
              <a:off x="0" y="0"/>
              <a:ext cx="7949534" cy="4347295"/>
            </a:xfrm>
            <a:prstGeom prst="rect">
              <a:avLst/>
            </a:prstGeom>
          </p:spPr>
        </p:pic>
      </p:grpSp>
      <p:grpSp>
        <p:nvGrpSpPr>
          <p:cNvPr name="Group 8" id="8"/>
          <p:cNvGrpSpPr/>
          <p:nvPr/>
        </p:nvGrpSpPr>
        <p:grpSpPr>
          <a:xfrm rot="0">
            <a:off x="6398582" y="1883029"/>
            <a:ext cx="5359956" cy="3371448"/>
            <a:chOff x="0" y="0"/>
            <a:chExt cx="7146609" cy="4495265"/>
          </a:xfrm>
        </p:grpSpPr>
        <p:pic>
          <p:nvPicPr>
            <p:cNvPr name="Picture 9" id="9"/>
            <p:cNvPicPr>
              <a:picLocks noChangeAspect="true"/>
            </p:cNvPicPr>
            <p:nvPr/>
          </p:nvPicPr>
          <p:blipFill>
            <a:blip r:embed="rId4"/>
            <a:srcRect l="5286" t="0" r="5286" b="0"/>
            <a:stretch>
              <a:fillRect/>
            </a:stretch>
          </p:blipFill>
          <p:spPr>
            <a:xfrm flipH="false" flipV="false">
              <a:off x="0" y="0"/>
              <a:ext cx="7146609" cy="4495265"/>
            </a:xfrm>
            <a:prstGeom prst="rect">
              <a:avLst/>
            </a:prstGeom>
          </p:spPr>
        </p:pic>
      </p:grpSp>
      <p:grpSp>
        <p:nvGrpSpPr>
          <p:cNvPr name="Group 10" id="10"/>
          <p:cNvGrpSpPr/>
          <p:nvPr/>
        </p:nvGrpSpPr>
        <p:grpSpPr>
          <a:xfrm rot="0">
            <a:off x="12092421" y="1883029"/>
            <a:ext cx="5480981" cy="3371448"/>
            <a:chOff x="0" y="0"/>
            <a:chExt cx="7307975" cy="4495265"/>
          </a:xfrm>
        </p:grpSpPr>
        <p:pic>
          <p:nvPicPr>
            <p:cNvPr name="Picture 11" id="11"/>
            <p:cNvPicPr>
              <a:picLocks noChangeAspect="true"/>
            </p:cNvPicPr>
            <p:nvPr/>
          </p:nvPicPr>
          <p:blipFill>
            <a:blip r:embed="rId5"/>
            <a:srcRect l="0" t="3908" r="0" b="3908"/>
            <a:stretch>
              <a:fillRect/>
            </a:stretch>
          </p:blipFill>
          <p:spPr>
            <a:xfrm flipH="false" flipV="false">
              <a:off x="0" y="0"/>
              <a:ext cx="7307975" cy="4495265"/>
            </a:xfrm>
            <a:prstGeom prst="rect">
              <a:avLst/>
            </a:prstGeom>
          </p:spPr>
        </p:pic>
      </p:grpSp>
      <p:grpSp>
        <p:nvGrpSpPr>
          <p:cNvPr name="Group 12" id="12"/>
          <p:cNvGrpSpPr/>
          <p:nvPr/>
        </p:nvGrpSpPr>
        <p:grpSpPr>
          <a:xfrm rot="0">
            <a:off x="10242550" y="5528858"/>
            <a:ext cx="6037791" cy="3260471"/>
            <a:chOff x="0" y="0"/>
            <a:chExt cx="8050388" cy="4347295"/>
          </a:xfrm>
        </p:grpSpPr>
        <p:pic>
          <p:nvPicPr>
            <p:cNvPr name="Picture 13" id="13"/>
            <p:cNvPicPr>
              <a:picLocks noChangeAspect="true"/>
            </p:cNvPicPr>
            <p:nvPr/>
          </p:nvPicPr>
          <p:blipFill>
            <a:blip r:embed="rId6"/>
            <a:srcRect l="0" t="9244" r="0" b="9244"/>
            <a:stretch>
              <a:fillRect/>
            </a:stretch>
          </p:blipFill>
          <p:spPr>
            <a:xfrm flipH="false" flipV="false">
              <a:off x="0" y="0"/>
              <a:ext cx="8050388" cy="4347295"/>
            </a:xfrm>
            <a:prstGeom prst="rect">
              <a:avLst/>
            </a:prstGeom>
          </p:spPr>
        </p:pic>
      </p:grpSp>
      <p:sp>
        <p:nvSpPr>
          <p:cNvPr name="TextBox 14" id="14"/>
          <p:cNvSpPr txBox="true"/>
          <p:nvPr/>
        </p:nvSpPr>
        <p:spPr>
          <a:xfrm rot="0">
            <a:off x="7013976" y="635254"/>
            <a:ext cx="7400875" cy="819150"/>
          </a:xfrm>
          <a:prstGeom prst="rect">
            <a:avLst/>
          </a:prstGeom>
        </p:spPr>
        <p:txBody>
          <a:bodyPr anchor="t" rtlCol="false" tIns="0" lIns="0" bIns="0" rIns="0">
            <a:spAutoFit/>
          </a:bodyPr>
          <a:lstStyle/>
          <a:p>
            <a:pPr algn="l">
              <a:lnSpc>
                <a:spcPts val="6000"/>
              </a:lnSpc>
            </a:pPr>
            <a:r>
              <a:rPr lang="en-US" sz="6000" spc="1368" b="true">
                <a:solidFill>
                  <a:srgbClr val="FFFFFF"/>
                </a:solidFill>
                <a:latin typeface="Roboto Condensed Bold"/>
                <a:ea typeface="Roboto Condensed Bold"/>
                <a:cs typeface="Roboto Condensed Bold"/>
                <a:sym typeface="Roboto Condensed Bold"/>
              </a:rPr>
              <a:t>OUR SERVICES</a:t>
            </a:r>
          </a:p>
        </p:txBody>
      </p:sp>
      <p:sp>
        <p:nvSpPr>
          <p:cNvPr name="Freeform 15" id="15"/>
          <p:cNvSpPr/>
          <p:nvPr/>
        </p:nvSpPr>
        <p:spPr>
          <a:xfrm flipH="false" flipV="false" rot="0">
            <a:off x="17162482" y="293850"/>
            <a:ext cx="821840" cy="734850"/>
          </a:xfrm>
          <a:custGeom>
            <a:avLst/>
            <a:gdLst/>
            <a:ahLst/>
            <a:cxnLst/>
            <a:rect r="r" b="b" t="t" l="l"/>
            <a:pathLst>
              <a:path h="734850" w="821840">
                <a:moveTo>
                  <a:pt x="0" y="0"/>
                </a:moveTo>
                <a:lnTo>
                  <a:pt x="821840" y="0"/>
                </a:lnTo>
                <a:lnTo>
                  <a:pt x="821840" y="734850"/>
                </a:lnTo>
                <a:lnTo>
                  <a:pt x="0" y="734850"/>
                </a:lnTo>
                <a:lnTo>
                  <a:pt x="0" y="0"/>
                </a:lnTo>
                <a:close/>
              </a:path>
            </a:pathLst>
          </a:custGeom>
          <a:blipFill>
            <a:blip r:embed="rId7"/>
            <a:stretch>
              <a:fillRect l="-17923" t="-18117" r="-13097" b="-28413"/>
            </a:stretch>
          </a:blipFill>
        </p:spPr>
      </p:sp>
      <p:sp>
        <p:nvSpPr>
          <p:cNvPr name="TextBox 16" id="16"/>
          <p:cNvSpPr txBox="true"/>
          <p:nvPr/>
        </p:nvSpPr>
        <p:spPr>
          <a:xfrm rot="0">
            <a:off x="789155" y="1879707"/>
            <a:ext cx="4727083" cy="480846"/>
          </a:xfrm>
          <a:prstGeom prst="rect">
            <a:avLst/>
          </a:prstGeom>
        </p:spPr>
        <p:txBody>
          <a:bodyPr anchor="t" rtlCol="false" tIns="0" lIns="0" bIns="0" rIns="0">
            <a:spAutoFit/>
          </a:bodyPr>
          <a:lstStyle/>
          <a:p>
            <a:pPr algn="ctr">
              <a:lnSpc>
                <a:spcPts val="3946"/>
              </a:lnSpc>
            </a:pPr>
            <a:r>
              <a:rPr lang="en-US" b="true" sz="2819">
                <a:solidFill>
                  <a:srgbClr val="FFFFFF"/>
                </a:solidFill>
                <a:latin typeface="JetBrains Mono Bold"/>
                <a:ea typeface="JetBrains Mono Bold"/>
                <a:cs typeface="JetBrains Mono Bold"/>
                <a:sym typeface="JetBrains Mono Bold"/>
              </a:rPr>
              <a:t>Consulting &amp; Advisory</a:t>
            </a:r>
          </a:p>
        </p:txBody>
      </p:sp>
      <p:sp>
        <p:nvSpPr>
          <p:cNvPr name="TextBox 17" id="17"/>
          <p:cNvSpPr txBox="true"/>
          <p:nvPr/>
        </p:nvSpPr>
        <p:spPr>
          <a:xfrm rot="0">
            <a:off x="548359" y="2484113"/>
            <a:ext cx="5221573" cy="2440911"/>
          </a:xfrm>
          <a:prstGeom prst="rect">
            <a:avLst/>
          </a:prstGeom>
        </p:spPr>
        <p:txBody>
          <a:bodyPr anchor="t" rtlCol="false" tIns="0" lIns="0" bIns="0" rIns="0">
            <a:spAutoFit/>
          </a:bodyPr>
          <a:lstStyle/>
          <a:p>
            <a:pPr algn="ctr">
              <a:lnSpc>
                <a:spcPts val="2439"/>
              </a:lnSpc>
            </a:pPr>
            <a:r>
              <a:rPr lang="en-US" sz="1742">
                <a:solidFill>
                  <a:srgbClr val="FFFFFF"/>
                </a:solidFill>
                <a:latin typeface="Lato"/>
                <a:ea typeface="Lato"/>
                <a:cs typeface="Lato"/>
                <a:sym typeface="Lato"/>
              </a:rPr>
              <a:t>Prospera Reserve provides strategic consulting services </a:t>
            </a:r>
            <a:r>
              <a:rPr lang="en-US" sz="1742">
                <a:solidFill>
                  <a:srgbClr val="FFFFFF"/>
                </a:solidFill>
                <a:latin typeface="Lato"/>
                <a:ea typeface="Lato"/>
                <a:cs typeface="Lato"/>
                <a:sym typeface="Lato"/>
              </a:rPr>
              <a:t>designed to unlock business growth and enhance organizational performance. Our expertise spans operational improvement, financial optimization, and market positioning. Through actionable insights and end-to-end advisory support, we enable clients to make informed decisions that drive sustainable success in competitive markets.</a:t>
            </a:r>
          </a:p>
        </p:txBody>
      </p:sp>
      <p:sp>
        <p:nvSpPr>
          <p:cNvPr name="TextBox 18" id="18"/>
          <p:cNvSpPr txBox="true"/>
          <p:nvPr/>
        </p:nvSpPr>
        <p:spPr>
          <a:xfrm rot="0">
            <a:off x="6693580" y="1879707"/>
            <a:ext cx="4618679" cy="480846"/>
          </a:xfrm>
          <a:prstGeom prst="rect">
            <a:avLst/>
          </a:prstGeom>
        </p:spPr>
        <p:txBody>
          <a:bodyPr anchor="t" rtlCol="false" tIns="0" lIns="0" bIns="0" rIns="0">
            <a:spAutoFit/>
          </a:bodyPr>
          <a:lstStyle/>
          <a:p>
            <a:pPr algn="ctr" marL="0" indent="0" lvl="0">
              <a:lnSpc>
                <a:spcPts val="3946"/>
              </a:lnSpc>
              <a:spcBef>
                <a:spcPct val="0"/>
              </a:spcBef>
            </a:pPr>
            <a:r>
              <a:rPr lang="en-US" b="true" sz="2819" strike="noStrike" u="none">
                <a:solidFill>
                  <a:srgbClr val="FFFFFF"/>
                </a:solidFill>
                <a:latin typeface="JetBrains Mono Bold"/>
                <a:ea typeface="JetBrains Mono Bold"/>
                <a:cs typeface="JetBrains Mono Bold"/>
                <a:sym typeface="JetBrains Mono Bold"/>
              </a:rPr>
              <a:t>Funding &amp; Investments</a:t>
            </a:r>
          </a:p>
        </p:txBody>
      </p:sp>
      <p:sp>
        <p:nvSpPr>
          <p:cNvPr name="TextBox 19" id="19"/>
          <p:cNvSpPr txBox="true"/>
          <p:nvPr/>
        </p:nvSpPr>
        <p:spPr>
          <a:xfrm rot="0">
            <a:off x="6398582" y="2492792"/>
            <a:ext cx="5061176" cy="2432231"/>
          </a:xfrm>
          <a:prstGeom prst="rect">
            <a:avLst/>
          </a:prstGeom>
        </p:spPr>
        <p:txBody>
          <a:bodyPr anchor="t" rtlCol="false" tIns="0" lIns="0" bIns="0" rIns="0">
            <a:spAutoFit/>
          </a:bodyPr>
          <a:lstStyle/>
          <a:p>
            <a:pPr algn="ctr" marL="0" indent="0" lvl="0">
              <a:lnSpc>
                <a:spcPts val="2440"/>
              </a:lnSpc>
              <a:spcBef>
                <a:spcPct val="0"/>
              </a:spcBef>
            </a:pPr>
            <a:r>
              <a:rPr lang="en-US" sz="1742" strike="noStrike" u="none">
                <a:solidFill>
                  <a:srgbClr val="FFFFFF"/>
                </a:solidFill>
                <a:latin typeface="Lato"/>
                <a:ea typeface="Lato"/>
                <a:cs typeface="Lato"/>
                <a:sym typeface="Lato"/>
              </a:rPr>
              <a:t>We deliver tailored funding and investment solutions to support the growth of start-ups and MSMEs. Our services encompass business structuring, capital raising, financial planning, and market analysis. By combining strategic foresight with precise execution, Prospera Reserve equips clients to scale effectively and achieve long-term value creation.</a:t>
            </a:r>
          </a:p>
        </p:txBody>
      </p:sp>
      <p:sp>
        <p:nvSpPr>
          <p:cNvPr name="TextBox 20" id="20"/>
          <p:cNvSpPr txBox="true"/>
          <p:nvPr/>
        </p:nvSpPr>
        <p:spPr>
          <a:xfrm rot="0">
            <a:off x="12727801" y="1873504"/>
            <a:ext cx="4210220" cy="480846"/>
          </a:xfrm>
          <a:prstGeom prst="rect">
            <a:avLst/>
          </a:prstGeom>
        </p:spPr>
        <p:txBody>
          <a:bodyPr anchor="t" rtlCol="false" tIns="0" lIns="0" bIns="0" rIns="0">
            <a:spAutoFit/>
          </a:bodyPr>
          <a:lstStyle/>
          <a:p>
            <a:pPr algn="ctr" marL="0" indent="0" lvl="0">
              <a:lnSpc>
                <a:spcPts val="3946"/>
              </a:lnSpc>
              <a:spcBef>
                <a:spcPct val="0"/>
              </a:spcBef>
            </a:pPr>
            <a:r>
              <a:rPr lang="en-US" b="true" sz="2819" strike="noStrike" u="none">
                <a:solidFill>
                  <a:srgbClr val="FFFFFF"/>
                </a:solidFill>
                <a:latin typeface="JetBrains Mono Bold"/>
                <a:ea typeface="JetBrains Mono Bold"/>
                <a:cs typeface="JetBrains Mono Bold"/>
                <a:sym typeface="JetBrains Mono Bold"/>
              </a:rPr>
              <a:t>Investment Banking</a:t>
            </a:r>
          </a:p>
        </p:txBody>
      </p:sp>
      <p:sp>
        <p:nvSpPr>
          <p:cNvPr name="TextBox 21" id="21"/>
          <p:cNvSpPr txBox="true"/>
          <p:nvPr/>
        </p:nvSpPr>
        <p:spPr>
          <a:xfrm rot="0">
            <a:off x="12228574" y="2406469"/>
            <a:ext cx="5208675" cy="2737031"/>
          </a:xfrm>
          <a:prstGeom prst="rect">
            <a:avLst/>
          </a:prstGeom>
        </p:spPr>
        <p:txBody>
          <a:bodyPr anchor="t" rtlCol="false" tIns="0" lIns="0" bIns="0" rIns="0">
            <a:spAutoFit/>
          </a:bodyPr>
          <a:lstStyle/>
          <a:p>
            <a:pPr algn="ctr" marL="0" indent="0" lvl="0">
              <a:lnSpc>
                <a:spcPts val="2440"/>
              </a:lnSpc>
              <a:spcBef>
                <a:spcPct val="0"/>
              </a:spcBef>
            </a:pPr>
            <a:r>
              <a:rPr lang="en-US" sz="1742" strike="noStrike" u="none">
                <a:solidFill>
                  <a:srgbClr val="FFFFFF"/>
                </a:solidFill>
                <a:latin typeface="Lato"/>
                <a:ea typeface="Lato"/>
                <a:cs typeface="Lato"/>
                <a:sym typeface="Lato"/>
              </a:rPr>
              <a:t>Prospera Reserve delivers sophisticated investment banking solutions, assisting corporations and governments in raising capital through structured equity and debt instruments. Our expertise includes securities issuance, financial structuring, and M&amp;A facilitation, supported by deep market intelligence. With a focus on flawless execution, we align capital-raising strategies with long-term objectives, driving sustainable value creation.</a:t>
            </a:r>
          </a:p>
        </p:txBody>
      </p:sp>
      <p:sp>
        <p:nvSpPr>
          <p:cNvPr name="TextBox 22" id="22"/>
          <p:cNvSpPr txBox="true"/>
          <p:nvPr/>
        </p:nvSpPr>
        <p:spPr>
          <a:xfrm rot="0">
            <a:off x="2482055" y="5585606"/>
            <a:ext cx="5054463" cy="480846"/>
          </a:xfrm>
          <a:prstGeom prst="rect">
            <a:avLst/>
          </a:prstGeom>
        </p:spPr>
        <p:txBody>
          <a:bodyPr anchor="t" rtlCol="false" tIns="0" lIns="0" bIns="0" rIns="0">
            <a:spAutoFit/>
          </a:bodyPr>
          <a:lstStyle/>
          <a:p>
            <a:pPr algn="ctr" marL="0" indent="0" lvl="0">
              <a:lnSpc>
                <a:spcPts val="3946"/>
              </a:lnSpc>
              <a:spcBef>
                <a:spcPct val="0"/>
              </a:spcBef>
            </a:pPr>
            <a:r>
              <a:rPr lang="en-US" b="true" sz="2819" strike="noStrike" u="none">
                <a:solidFill>
                  <a:srgbClr val="FFFFFF"/>
                </a:solidFill>
                <a:latin typeface="JetBrains Mono Bold"/>
                <a:ea typeface="JetBrains Mono Bold"/>
                <a:cs typeface="JetBrains Mono Bold"/>
                <a:sym typeface="JetBrains Mono Bold"/>
              </a:rPr>
              <a:t>Mergers &amp; Acquisitions</a:t>
            </a:r>
          </a:p>
        </p:txBody>
      </p:sp>
      <p:sp>
        <p:nvSpPr>
          <p:cNvPr name="TextBox 23" id="23"/>
          <p:cNvSpPr txBox="true"/>
          <p:nvPr/>
        </p:nvSpPr>
        <p:spPr>
          <a:xfrm rot="0">
            <a:off x="2075647" y="6114077"/>
            <a:ext cx="5826176" cy="2432231"/>
          </a:xfrm>
          <a:prstGeom prst="rect">
            <a:avLst/>
          </a:prstGeom>
        </p:spPr>
        <p:txBody>
          <a:bodyPr anchor="t" rtlCol="false" tIns="0" lIns="0" bIns="0" rIns="0">
            <a:spAutoFit/>
          </a:bodyPr>
          <a:lstStyle/>
          <a:p>
            <a:pPr algn="ctr" marL="0" indent="0" lvl="0">
              <a:lnSpc>
                <a:spcPts val="2440"/>
              </a:lnSpc>
              <a:spcBef>
                <a:spcPct val="0"/>
              </a:spcBef>
            </a:pPr>
            <a:r>
              <a:rPr lang="en-US" sz="1742" strike="noStrike" u="none">
                <a:solidFill>
                  <a:srgbClr val="FFFFFF"/>
                </a:solidFill>
                <a:latin typeface="Lato"/>
                <a:ea typeface="Lato"/>
                <a:cs typeface="Lato"/>
                <a:sym typeface="Lato"/>
              </a:rPr>
              <a:t>Our Mergers &amp; Acquisitions advisory team provides comprehensive support across all stages of the transaction lifecycle—including valuation, due diligence, negotiation, and deal closure. We are committed to achieving the optimal strategic fit and maximizing shareholder value. At Prospera Reserve, we simplify complex transactions, enabling clients to capitalize on opportunities and realize transformative business outcomes.</a:t>
            </a:r>
          </a:p>
        </p:txBody>
      </p:sp>
      <p:sp>
        <p:nvSpPr>
          <p:cNvPr name="TextBox 24" id="24"/>
          <p:cNvSpPr txBox="true"/>
          <p:nvPr/>
        </p:nvSpPr>
        <p:spPr>
          <a:xfrm rot="0">
            <a:off x="10944394" y="5585606"/>
            <a:ext cx="4437436" cy="480846"/>
          </a:xfrm>
          <a:prstGeom prst="rect">
            <a:avLst/>
          </a:prstGeom>
        </p:spPr>
        <p:txBody>
          <a:bodyPr anchor="t" rtlCol="false" tIns="0" lIns="0" bIns="0" rIns="0">
            <a:spAutoFit/>
          </a:bodyPr>
          <a:lstStyle/>
          <a:p>
            <a:pPr algn="ctr" marL="0" indent="0" lvl="0">
              <a:lnSpc>
                <a:spcPts val="3946"/>
              </a:lnSpc>
              <a:spcBef>
                <a:spcPct val="0"/>
              </a:spcBef>
            </a:pPr>
            <a:r>
              <a:rPr lang="en-US" b="true" sz="2819" strike="noStrike" u="none">
                <a:solidFill>
                  <a:srgbClr val="FFFFFF"/>
                </a:solidFill>
                <a:latin typeface="JetBrains Mono Bold"/>
                <a:ea typeface="JetBrains Mono Bold"/>
                <a:cs typeface="JetBrains Mono Bold"/>
                <a:sym typeface="JetBrains Mono Bold"/>
              </a:rPr>
              <a:t>Business Formation</a:t>
            </a:r>
          </a:p>
        </p:txBody>
      </p:sp>
      <p:sp>
        <p:nvSpPr>
          <p:cNvPr name="TextBox 25" id="25"/>
          <p:cNvSpPr txBox="true"/>
          <p:nvPr/>
        </p:nvSpPr>
        <p:spPr>
          <a:xfrm rot="0">
            <a:off x="10316402" y="6114077"/>
            <a:ext cx="5814446" cy="2432231"/>
          </a:xfrm>
          <a:prstGeom prst="rect">
            <a:avLst/>
          </a:prstGeom>
        </p:spPr>
        <p:txBody>
          <a:bodyPr anchor="t" rtlCol="false" tIns="0" lIns="0" bIns="0" rIns="0">
            <a:spAutoFit/>
          </a:bodyPr>
          <a:lstStyle/>
          <a:p>
            <a:pPr algn="ctr" marL="0" indent="0" lvl="0">
              <a:lnSpc>
                <a:spcPts val="2440"/>
              </a:lnSpc>
              <a:spcBef>
                <a:spcPct val="0"/>
              </a:spcBef>
            </a:pPr>
            <a:r>
              <a:rPr lang="en-US" sz="1742" strike="noStrike" u="none">
                <a:solidFill>
                  <a:srgbClr val="FFFFFF"/>
                </a:solidFill>
                <a:latin typeface="Lato"/>
                <a:ea typeface="Lato"/>
                <a:cs typeface="Lato"/>
                <a:sym typeface="Lato"/>
              </a:rPr>
              <a:t>Prospera Reserve facilitates seamless international business establishment, ensuring full compliance with local regulations and operational requirements. From legal structuring and entity registration to establishing a market presence, we provide end-to-end support. Our streamlined process allows clients to focus on strategic growth while we manage the regulatory and administrative foundation—efficiently, lawfully, and with precision.</a:t>
            </a:r>
          </a:p>
        </p:txBody>
      </p:sp>
      <p:sp>
        <p:nvSpPr>
          <p:cNvPr name="Freeform 26" id="26"/>
          <p:cNvSpPr/>
          <p:nvPr/>
        </p:nvSpPr>
        <p:spPr>
          <a:xfrm flipH="false" flipV="false" rot="0">
            <a:off x="595655" y="9531420"/>
            <a:ext cx="323850" cy="323850"/>
          </a:xfrm>
          <a:custGeom>
            <a:avLst/>
            <a:gdLst/>
            <a:ahLst/>
            <a:cxnLst/>
            <a:rect r="r" b="b" t="t" l="l"/>
            <a:pathLst>
              <a:path h="323850" w="323850">
                <a:moveTo>
                  <a:pt x="0" y="0"/>
                </a:moveTo>
                <a:lnTo>
                  <a:pt x="323850" y="0"/>
                </a:lnTo>
                <a:lnTo>
                  <a:pt x="323850" y="323850"/>
                </a:lnTo>
                <a:lnTo>
                  <a:pt x="0" y="3238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80808"/>
        </a:solidFill>
      </p:bgPr>
    </p:bg>
    <p:spTree>
      <p:nvGrpSpPr>
        <p:cNvPr id="1" name=""/>
        <p:cNvGrpSpPr/>
        <p:nvPr/>
      </p:nvGrpSpPr>
      <p:grpSpPr>
        <a:xfrm>
          <a:off x="0" y="0"/>
          <a:ext cx="0" cy="0"/>
          <a:chOff x="0" y="0"/>
          <a:chExt cx="0" cy="0"/>
        </a:xfrm>
      </p:grpSpPr>
      <p:grpSp>
        <p:nvGrpSpPr>
          <p:cNvPr name="Group 2" id="2"/>
          <p:cNvGrpSpPr/>
          <p:nvPr/>
        </p:nvGrpSpPr>
        <p:grpSpPr>
          <a:xfrm rot="0">
            <a:off x="3621654" y="2943262"/>
            <a:ext cx="3019867" cy="2303375"/>
            <a:chOff x="0" y="0"/>
            <a:chExt cx="1031494" cy="786762"/>
          </a:xfrm>
        </p:grpSpPr>
        <p:sp>
          <p:nvSpPr>
            <p:cNvPr name="Freeform 3" id="3"/>
            <p:cNvSpPr/>
            <p:nvPr/>
          </p:nvSpPr>
          <p:spPr>
            <a:xfrm flipH="false" flipV="false" rot="0">
              <a:off x="0" y="0"/>
              <a:ext cx="1031494" cy="786762"/>
            </a:xfrm>
            <a:custGeom>
              <a:avLst/>
              <a:gdLst/>
              <a:ahLst/>
              <a:cxnLst/>
              <a:rect r="r" b="b" t="t" l="l"/>
              <a:pathLst>
                <a:path h="786762" w="1031494">
                  <a:moveTo>
                    <a:pt x="51273" y="0"/>
                  </a:moveTo>
                  <a:lnTo>
                    <a:pt x="980220" y="0"/>
                  </a:lnTo>
                  <a:cubicBezTo>
                    <a:pt x="993819" y="0"/>
                    <a:pt x="1006861" y="5402"/>
                    <a:pt x="1016476" y="15018"/>
                  </a:cubicBezTo>
                  <a:cubicBezTo>
                    <a:pt x="1026092" y="24633"/>
                    <a:pt x="1031494" y="37675"/>
                    <a:pt x="1031494" y="51273"/>
                  </a:cubicBezTo>
                  <a:lnTo>
                    <a:pt x="1031494" y="735489"/>
                  </a:lnTo>
                  <a:cubicBezTo>
                    <a:pt x="1031494" y="749087"/>
                    <a:pt x="1026092" y="762129"/>
                    <a:pt x="1016476" y="771745"/>
                  </a:cubicBezTo>
                  <a:cubicBezTo>
                    <a:pt x="1006861" y="781360"/>
                    <a:pt x="993819" y="786762"/>
                    <a:pt x="980220" y="786762"/>
                  </a:cubicBezTo>
                  <a:lnTo>
                    <a:pt x="51273" y="786762"/>
                  </a:lnTo>
                  <a:cubicBezTo>
                    <a:pt x="37675" y="786762"/>
                    <a:pt x="24633" y="781360"/>
                    <a:pt x="15018" y="771745"/>
                  </a:cubicBezTo>
                  <a:cubicBezTo>
                    <a:pt x="5402" y="762129"/>
                    <a:pt x="0" y="749087"/>
                    <a:pt x="0" y="735489"/>
                  </a:cubicBezTo>
                  <a:lnTo>
                    <a:pt x="0" y="51273"/>
                  </a:lnTo>
                  <a:cubicBezTo>
                    <a:pt x="0" y="37675"/>
                    <a:pt x="5402" y="24633"/>
                    <a:pt x="15018" y="15018"/>
                  </a:cubicBezTo>
                  <a:cubicBezTo>
                    <a:pt x="24633" y="5402"/>
                    <a:pt x="37675" y="0"/>
                    <a:pt x="51273" y="0"/>
                  </a:cubicBezTo>
                  <a:close/>
                </a:path>
              </a:pathLst>
            </a:custGeom>
            <a:solidFill>
              <a:srgbClr val="000000"/>
            </a:solidFill>
            <a:ln w="19050" cap="sq">
              <a:solidFill>
                <a:srgbClr val="FFFFFF"/>
              </a:solidFill>
              <a:prstDash val="solid"/>
              <a:miter/>
            </a:ln>
          </p:spPr>
        </p:sp>
        <p:sp>
          <p:nvSpPr>
            <p:cNvPr name="TextBox 4" id="4"/>
            <p:cNvSpPr txBox="true"/>
            <p:nvPr/>
          </p:nvSpPr>
          <p:spPr>
            <a:xfrm>
              <a:off x="0" y="-9525"/>
              <a:ext cx="1031494" cy="796287"/>
            </a:xfrm>
            <a:prstGeom prst="rect">
              <a:avLst/>
            </a:prstGeom>
          </p:spPr>
          <p:txBody>
            <a:bodyPr anchor="ctr" rtlCol="false" tIns="254000" lIns="254000" bIns="254000" rIns="254000"/>
            <a:lstStyle/>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 </a:t>
              </a:r>
            </a:p>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We design strategies around your unique goals, risk profile, and aspirations.</a:t>
              </a:r>
            </a:p>
          </p:txBody>
        </p:sp>
      </p:grpSp>
      <p:grpSp>
        <p:nvGrpSpPr>
          <p:cNvPr name="Group 5" id="5"/>
          <p:cNvGrpSpPr/>
          <p:nvPr/>
        </p:nvGrpSpPr>
        <p:grpSpPr>
          <a:xfrm rot="0">
            <a:off x="7713711" y="2943262"/>
            <a:ext cx="3032612" cy="2303375"/>
            <a:chOff x="0" y="0"/>
            <a:chExt cx="1035847" cy="786762"/>
          </a:xfrm>
        </p:grpSpPr>
        <p:sp>
          <p:nvSpPr>
            <p:cNvPr name="Freeform 6" id="6"/>
            <p:cNvSpPr/>
            <p:nvPr/>
          </p:nvSpPr>
          <p:spPr>
            <a:xfrm flipH="false" flipV="false" rot="0">
              <a:off x="0" y="0"/>
              <a:ext cx="1035847" cy="786762"/>
            </a:xfrm>
            <a:custGeom>
              <a:avLst/>
              <a:gdLst/>
              <a:ahLst/>
              <a:cxnLst/>
              <a:rect r="r" b="b" t="t" l="l"/>
              <a:pathLst>
                <a:path h="786762" w="1035847">
                  <a:moveTo>
                    <a:pt x="51058" y="0"/>
                  </a:moveTo>
                  <a:lnTo>
                    <a:pt x="984789" y="0"/>
                  </a:lnTo>
                  <a:cubicBezTo>
                    <a:pt x="1012988" y="0"/>
                    <a:pt x="1035847" y="22859"/>
                    <a:pt x="1035847" y="51058"/>
                  </a:cubicBezTo>
                  <a:lnTo>
                    <a:pt x="1035847" y="735704"/>
                  </a:lnTo>
                  <a:cubicBezTo>
                    <a:pt x="1035847" y="763903"/>
                    <a:pt x="1012988" y="786762"/>
                    <a:pt x="984789" y="786762"/>
                  </a:cubicBezTo>
                  <a:lnTo>
                    <a:pt x="51058" y="786762"/>
                  </a:lnTo>
                  <a:cubicBezTo>
                    <a:pt x="22859" y="786762"/>
                    <a:pt x="0" y="763903"/>
                    <a:pt x="0" y="735704"/>
                  </a:cubicBezTo>
                  <a:lnTo>
                    <a:pt x="0" y="51058"/>
                  </a:lnTo>
                  <a:cubicBezTo>
                    <a:pt x="0" y="22859"/>
                    <a:pt x="22859" y="0"/>
                    <a:pt x="51058" y="0"/>
                  </a:cubicBezTo>
                  <a:close/>
                </a:path>
              </a:pathLst>
            </a:custGeom>
            <a:solidFill>
              <a:srgbClr val="000000"/>
            </a:solidFill>
            <a:ln w="19050" cap="sq">
              <a:solidFill>
                <a:srgbClr val="FFFFFF"/>
              </a:solidFill>
              <a:prstDash val="solid"/>
              <a:miter/>
            </a:ln>
          </p:spPr>
        </p:sp>
        <p:sp>
          <p:nvSpPr>
            <p:cNvPr name="TextBox 7" id="7"/>
            <p:cNvSpPr txBox="true"/>
            <p:nvPr/>
          </p:nvSpPr>
          <p:spPr>
            <a:xfrm>
              <a:off x="0" y="-9525"/>
              <a:ext cx="1035847" cy="796287"/>
            </a:xfrm>
            <a:prstGeom prst="rect">
              <a:avLst/>
            </a:prstGeom>
          </p:spPr>
          <p:txBody>
            <a:bodyPr anchor="ctr" rtlCol="false" tIns="254000" lIns="254000" bIns="254000" rIns="254000"/>
            <a:lstStyle/>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 Our strategies are backed by data, not guesswork</a:t>
              </a:r>
            </a:p>
          </p:txBody>
        </p:sp>
      </p:grpSp>
      <p:sp>
        <p:nvSpPr>
          <p:cNvPr name="AutoShape 8" id="8"/>
          <p:cNvSpPr/>
          <p:nvPr/>
        </p:nvSpPr>
        <p:spPr>
          <a:xfrm>
            <a:off x="6641520" y="4094949"/>
            <a:ext cx="1072190" cy="0"/>
          </a:xfrm>
          <a:prstGeom prst="line">
            <a:avLst/>
          </a:prstGeom>
          <a:ln cap="flat" w="47625">
            <a:solidFill>
              <a:srgbClr val="FFFFFF"/>
            </a:solidFill>
            <a:prstDash val="solid"/>
            <a:headEnd type="none" len="sm" w="sm"/>
            <a:tailEnd type="arrow" len="sm" w="med"/>
          </a:ln>
        </p:spPr>
      </p:sp>
      <p:grpSp>
        <p:nvGrpSpPr>
          <p:cNvPr name="Group 9" id="9"/>
          <p:cNvGrpSpPr/>
          <p:nvPr/>
        </p:nvGrpSpPr>
        <p:grpSpPr>
          <a:xfrm rot="0">
            <a:off x="4667174" y="2433188"/>
            <a:ext cx="887909" cy="88790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47625"/>
              <a:ext cx="660400" cy="688975"/>
            </a:xfrm>
            <a:prstGeom prst="rect">
              <a:avLst/>
            </a:prstGeom>
          </p:spPr>
          <p:txBody>
            <a:bodyPr anchor="ctr" rtlCol="false" tIns="50800" lIns="50800" bIns="50800" rIns="50800"/>
            <a:lstStyle/>
            <a:p>
              <a:pPr algn="ctr">
                <a:lnSpc>
                  <a:spcPts val="2590"/>
                </a:lnSpc>
              </a:pPr>
            </a:p>
          </p:txBody>
        </p:sp>
      </p:grpSp>
      <p:grpSp>
        <p:nvGrpSpPr>
          <p:cNvPr name="Group 12" id="12"/>
          <p:cNvGrpSpPr/>
          <p:nvPr/>
        </p:nvGrpSpPr>
        <p:grpSpPr>
          <a:xfrm rot="0">
            <a:off x="8786062" y="2412011"/>
            <a:ext cx="887909" cy="88790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14" id="14"/>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15" id="15"/>
          <p:cNvGrpSpPr/>
          <p:nvPr/>
        </p:nvGrpSpPr>
        <p:grpSpPr>
          <a:xfrm rot="0">
            <a:off x="3956191" y="5034415"/>
            <a:ext cx="2350792" cy="760757"/>
            <a:chOff x="0" y="0"/>
            <a:chExt cx="2151936" cy="696404"/>
          </a:xfrm>
        </p:grpSpPr>
        <p:sp>
          <p:nvSpPr>
            <p:cNvPr name="Freeform 16" id="16"/>
            <p:cNvSpPr/>
            <p:nvPr/>
          </p:nvSpPr>
          <p:spPr>
            <a:xfrm flipH="false" flipV="false" rot="0">
              <a:off x="0" y="0"/>
              <a:ext cx="2151936" cy="696404"/>
            </a:xfrm>
            <a:custGeom>
              <a:avLst/>
              <a:gdLst/>
              <a:ahLst/>
              <a:cxnLst/>
              <a:rect r="r" b="b" t="t" l="l"/>
              <a:pathLst>
                <a:path h="696404" w="2151936">
                  <a:moveTo>
                    <a:pt x="39645" y="0"/>
                  </a:moveTo>
                  <a:lnTo>
                    <a:pt x="2112291" y="0"/>
                  </a:lnTo>
                  <a:cubicBezTo>
                    <a:pt x="2134187" y="0"/>
                    <a:pt x="2151936" y="17750"/>
                    <a:pt x="2151936" y="39645"/>
                  </a:cubicBezTo>
                  <a:lnTo>
                    <a:pt x="2151936" y="656759"/>
                  </a:lnTo>
                  <a:cubicBezTo>
                    <a:pt x="2151936" y="678654"/>
                    <a:pt x="2134187" y="696404"/>
                    <a:pt x="2112291" y="696404"/>
                  </a:cubicBezTo>
                  <a:lnTo>
                    <a:pt x="39645" y="696404"/>
                  </a:lnTo>
                  <a:cubicBezTo>
                    <a:pt x="17750" y="696404"/>
                    <a:pt x="0" y="678654"/>
                    <a:pt x="0" y="656759"/>
                  </a:cubicBezTo>
                  <a:lnTo>
                    <a:pt x="0" y="39645"/>
                  </a:lnTo>
                  <a:cubicBezTo>
                    <a:pt x="0" y="17750"/>
                    <a:pt x="17750" y="0"/>
                    <a:pt x="39645" y="0"/>
                  </a:cubicBezTo>
                  <a:close/>
                </a:path>
              </a:pathLst>
            </a:custGeom>
            <a:solidFill>
              <a:srgbClr val="FFFFFF"/>
            </a:solidFill>
            <a:ln cap="sq">
              <a:noFill/>
              <a:prstDash val="solid"/>
              <a:miter/>
            </a:ln>
          </p:spPr>
        </p:sp>
        <p:sp>
          <p:nvSpPr>
            <p:cNvPr name="TextBox 17" id="17"/>
            <p:cNvSpPr txBox="true"/>
            <p:nvPr/>
          </p:nvSpPr>
          <p:spPr>
            <a:xfrm>
              <a:off x="0" y="-28575"/>
              <a:ext cx="2151936" cy="724979"/>
            </a:xfrm>
            <a:prstGeom prst="rect">
              <a:avLst/>
            </a:prstGeom>
          </p:spPr>
          <p:txBody>
            <a:bodyPr anchor="ctr" rtlCol="false" tIns="50800" lIns="50800" bIns="50800" rIns="50800"/>
            <a:lstStyle/>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Client-</a:t>
              </a:r>
              <a:r>
                <a:rPr lang="en-US" b="true" sz="1650" strike="noStrike" u="none">
                  <a:solidFill>
                    <a:srgbClr val="000000"/>
                  </a:solidFill>
                  <a:latin typeface="DM Sans Bold"/>
                  <a:ea typeface="DM Sans Bold"/>
                  <a:cs typeface="DM Sans Bold"/>
                  <a:sym typeface="DM Sans Bold"/>
                </a:rPr>
                <a:t>Firs</a:t>
              </a:r>
              <a:r>
                <a:rPr lang="en-US" b="true" sz="1650" strike="noStrike" u="none">
                  <a:solidFill>
                    <a:srgbClr val="000000"/>
                  </a:solidFill>
                  <a:latin typeface="DM Sans Bold"/>
                  <a:ea typeface="DM Sans Bold"/>
                  <a:cs typeface="DM Sans Bold"/>
                  <a:sym typeface="DM Sans Bold"/>
                </a:rPr>
                <a:t>t</a:t>
              </a:r>
              <a:r>
                <a:rPr lang="en-US" b="true" sz="1650" strike="noStrike" u="none">
                  <a:solidFill>
                    <a:srgbClr val="000000"/>
                  </a:solidFill>
                  <a:latin typeface="DM Sans Bold"/>
                  <a:ea typeface="DM Sans Bold"/>
                  <a:cs typeface="DM Sans Bold"/>
                  <a:sym typeface="DM Sans Bold"/>
                </a:rPr>
                <a:t> App</a:t>
              </a:r>
              <a:r>
                <a:rPr lang="en-US" b="true" sz="1650" strike="noStrike" u="none">
                  <a:solidFill>
                    <a:srgbClr val="000000"/>
                  </a:solidFill>
                  <a:latin typeface="DM Sans Bold"/>
                  <a:ea typeface="DM Sans Bold"/>
                  <a:cs typeface="DM Sans Bold"/>
                  <a:sym typeface="DM Sans Bold"/>
                </a:rPr>
                <a:t>r</a:t>
              </a:r>
              <a:r>
                <a:rPr lang="en-US" b="true" sz="1650" strike="noStrike" u="none">
                  <a:solidFill>
                    <a:srgbClr val="000000"/>
                  </a:solidFill>
                  <a:latin typeface="DM Sans Bold"/>
                  <a:ea typeface="DM Sans Bold"/>
                  <a:cs typeface="DM Sans Bold"/>
                  <a:sym typeface="DM Sans Bold"/>
                </a:rPr>
                <a:t>oa</a:t>
              </a:r>
              <a:r>
                <a:rPr lang="en-US" b="true" sz="1650" strike="noStrike" u="none">
                  <a:solidFill>
                    <a:srgbClr val="000000"/>
                  </a:solidFill>
                  <a:latin typeface="DM Sans Bold"/>
                  <a:ea typeface="DM Sans Bold"/>
                  <a:cs typeface="DM Sans Bold"/>
                  <a:sym typeface="DM Sans Bold"/>
                </a:rPr>
                <a:t>c</a:t>
              </a:r>
              <a:r>
                <a:rPr lang="en-US" b="true" sz="1650" strike="noStrike" u="none">
                  <a:solidFill>
                    <a:srgbClr val="000000"/>
                  </a:solidFill>
                  <a:latin typeface="DM Sans Bold"/>
                  <a:ea typeface="DM Sans Bold"/>
                  <a:cs typeface="DM Sans Bold"/>
                  <a:sym typeface="DM Sans Bold"/>
                </a:rPr>
                <a:t>h</a:t>
              </a:r>
            </a:p>
          </p:txBody>
        </p:sp>
      </p:grpSp>
      <p:grpSp>
        <p:nvGrpSpPr>
          <p:cNvPr name="Group 18" id="18"/>
          <p:cNvGrpSpPr/>
          <p:nvPr/>
        </p:nvGrpSpPr>
        <p:grpSpPr>
          <a:xfrm rot="0">
            <a:off x="8054621" y="5034415"/>
            <a:ext cx="2350792" cy="760757"/>
            <a:chOff x="0" y="0"/>
            <a:chExt cx="2151936" cy="696404"/>
          </a:xfrm>
        </p:grpSpPr>
        <p:sp>
          <p:nvSpPr>
            <p:cNvPr name="Freeform 19" id="19"/>
            <p:cNvSpPr/>
            <p:nvPr/>
          </p:nvSpPr>
          <p:spPr>
            <a:xfrm flipH="false" flipV="false" rot="0">
              <a:off x="0" y="0"/>
              <a:ext cx="2151936" cy="696404"/>
            </a:xfrm>
            <a:custGeom>
              <a:avLst/>
              <a:gdLst/>
              <a:ahLst/>
              <a:cxnLst/>
              <a:rect r="r" b="b" t="t" l="l"/>
              <a:pathLst>
                <a:path h="696404" w="2151936">
                  <a:moveTo>
                    <a:pt x="39645" y="0"/>
                  </a:moveTo>
                  <a:lnTo>
                    <a:pt x="2112291" y="0"/>
                  </a:lnTo>
                  <a:cubicBezTo>
                    <a:pt x="2134187" y="0"/>
                    <a:pt x="2151936" y="17750"/>
                    <a:pt x="2151936" y="39645"/>
                  </a:cubicBezTo>
                  <a:lnTo>
                    <a:pt x="2151936" y="656759"/>
                  </a:lnTo>
                  <a:cubicBezTo>
                    <a:pt x="2151936" y="678654"/>
                    <a:pt x="2134187" y="696404"/>
                    <a:pt x="2112291" y="696404"/>
                  </a:cubicBezTo>
                  <a:lnTo>
                    <a:pt x="39645" y="696404"/>
                  </a:lnTo>
                  <a:cubicBezTo>
                    <a:pt x="17750" y="696404"/>
                    <a:pt x="0" y="678654"/>
                    <a:pt x="0" y="656759"/>
                  </a:cubicBezTo>
                  <a:lnTo>
                    <a:pt x="0" y="39645"/>
                  </a:lnTo>
                  <a:cubicBezTo>
                    <a:pt x="0" y="17750"/>
                    <a:pt x="17750" y="0"/>
                    <a:pt x="39645" y="0"/>
                  </a:cubicBezTo>
                  <a:close/>
                </a:path>
              </a:pathLst>
            </a:custGeom>
            <a:solidFill>
              <a:srgbClr val="FFFFFF"/>
            </a:solidFill>
            <a:ln cap="sq">
              <a:noFill/>
              <a:prstDash val="solid"/>
              <a:miter/>
            </a:ln>
          </p:spPr>
        </p:sp>
        <p:sp>
          <p:nvSpPr>
            <p:cNvPr name="TextBox 20" id="20"/>
            <p:cNvSpPr txBox="true"/>
            <p:nvPr/>
          </p:nvSpPr>
          <p:spPr>
            <a:xfrm>
              <a:off x="0" y="-28575"/>
              <a:ext cx="2151936" cy="724979"/>
            </a:xfrm>
            <a:prstGeom prst="rect">
              <a:avLst/>
            </a:prstGeom>
          </p:spPr>
          <p:txBody>
            <a:bodyPr anchor="ctr" rtlCol="false" tIns="50800" lIns="50800" bIns="50800" rIns="50800"/>
            <a:lstStyle/>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Insight-Driven Decisions</a:t>
              </a:r>
            </a:p>
          </p:txBody>
        </p:sp>
      </p:grpSp>
      <p:grpSp>
        <p:nvGrpSpPr>
          <p:cNvPr name="Group 21" id="21"/>
          <p:cNvGrpSpPr/>
          <p:nvPr/>
        </p:nvGrpSpPr>
        <p:grpSpPr>
          <a:xfrm rot="0">
            <a:off x="11633734" y="2943262"/>
            <a:ext cx="3032612" cy="2303375"/>
            <a:chOff x="0" y="0"/>
            <a:chExt cx="1035847" cy="786762"/>
          </a:xfrm>
        </p:grpSpPr>
        <p:sp>
          <p:nvSpPr>
            <p:cNvPr name="Freeform 22" id="22"/>
            <p:cNvSpPr/>
            <p:nvPr/>
          </p:nvSpPr>
          <p:spPr>
            <a:xfrm flipH="false" flipV="false" rot="0">
              <a:off x="0" y="0"/>
              <a:ext cx="1035847" cy="786762"/>
            </a:xfrm>
            <a:custGeom>
              <a:avLst/>
              <a:gdLst/>
              <a:ahLst/>
              <a:cxnLst/>
              <a:rect r="r" b="b" t="t" l="l"/>
              <a:pathLst>
                <a:path h="786762" w="1035847">
                  <a:moveTo>
                    <a:pt x="51058" y="0"/>
                  </a:moveTo>
                  <a:lnTo>
                    <a:pt x="984789" y="0"/>
                  </a:lnTo>
                  <a:cubicBezTo>
                    <a:pt x="1012988" y="0"/>
                    <a:pt x="1035847" y="22859"/>
                    <a:pt x="1035847" y="51058"/>
                  </a:cubicBezTo>
                  <a:lnTo>
                    <a:pt x="1035847" y="735704"/>
                  </a:lnTo>
                  <a:cubicBezTo>
                    <a:pt x="1035847" y="763903"/>
                    <a:pt x="1012988" y="786762"/>
                    <a:pt x="984789" y="786762"/>
                  </a:cubicBezTo>
                  <a:lnTo>
                    <a:pt x="51058" y="786762"/>
                  </a:lnTo>
                  <a:cubicBezTo>
                    <a:pt x="22859" y="786762"/>
                    <a:pt x="0" y="763903"/>
                    <a:pt x="0" y="735704"/>
                  </a:cubicBezTo>
                  <a:lnTo>
                    <a:pt x="0" y="51058"/>
                  </a:lnTo>
                  <a:cubicBezTo>
                    <a:pt x="0" y="22859"/>
                    <a:pt x="22859" y="0"/>
                    <a:pt x="51058" y="0"/>
                  </a:cubicBezTo>
                  <a:close/>
                </a:path>
              </a:pathLst>
            </a:custGeom>
            <a:solidFill>
              <a:srgbClr val="000000"/>
            </a:solidFill>
            <a:ln w="19050" cap="sq">
              <a:solidFill>
                <a:srgbClr val="FFFFFF"/>
              </a:solidFill>
              <a:prstDash val="solid"/>
              <a:miter/>
            </a:ln>
          </p:spPr>
        </p:sp>
        <p:sp>
          <p:nvSpPr>
            <p:cNvPr name="TextBox 23" id="23"/>
            <p:cNvSpPr txBox="true"/>
            <p:nvPr/>
          </p:nvSpPr>
          <p:spPr>
            <a:xfrm>
              <a:off x="0" y="-9525"/>
              <a:ext cx="1035847" cy="796287"/>
            </a:xfrm>
            <a:prstGeom prst="rect">
              <a:avLst/>
            </a:prstGeom>
          </p:spPr>
          <p:txBody>
            <a:bodyPr anchor="ctr" rtlCol="false" tIns="254000" lIns="254000" bIns="254000" rIns="254000"/>
            <a:lstStyle/>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We prioritize sustainable, long-term growth over short-term gains.</a:t>
              </a:r>
            </a:p>
          </p:txBody>
        </p:sp>
      </p:grpSp>
      <p:sp>
        <p:nvSpPr>
          <p:cNvPr name="AutoShape 24" id="24"/>
          <p:cNvSpPr/>
          <p:nvPr/>
        </p:nvSpPr>
        <p:spPr>
          <a:xfrm>
            <a:off x="10746323" y="4094949"/>
            <a:ext cx="887411" cy="0"/>
          </a:xfrm>
          <a:prstGeom prst="line">
            <a:avLst/>
          </a:prstGeom>
          <a:ln cap="flat" w="47625">
            <a:solidFill>
              <a:srgbClr val="FFFFFF"/>
            </a:solidFill>
            <a:prstDash val="solid"/>
            <a:headEnd type="none" len="sm" w="sm"/>
            <a:tailEnd type="arrow" len="sm" w="med"/>
          </a:ln>
        </p:spPr>
      </p:sp>
      <p:grpSp>
        <p:nvGrpSpPr>
          <p:cNvPr name="Group 25" id="25"/>
          <p:cNvGrpSpPr/>
          <p:nvPr/>
        </p:nvGrpSpPr>
        <p:grpSpPr>
          <a:xfrm rot="0">
            <a:off x="12706086" y="2412011"/>
            <a:ext cx="887909" cy="887909"/>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27" id="27"/>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28" id="28"/>
          <p:cNvGrpSpPr/>
          <p:nvPr/>
        </p:nvGrpSpPr>
        <p:grpSpPr>
          <a:xfrm rot="0">
            <a:off x="11979479" y="5034415"/>
            <a:ext cx="2350792" cy="760757"/>
            <a:chOff x="0" y="0"/>
            <a:chExt cx="2151936" cy="696404"/>
          </a:xfrm>
        </p:grpSpPr>
        <p:sp>
          <p:nvSpPr>
            <p:cNvPr name="Freeform 29" id="29"/>
            <p:cNvSpPr/>
            <p:nvPr/>
          </p:nvSpPr>
          <p:spPr>
            <a:xfrm flipH="false" flipV="false" rot="0">
              <a:off x="0" y="0"/>
              <a:ext cx="2151936" cy="696404"/>
            </a:xfrm>
            <a:custGeom>
              <a:avLst/>
              <a:gdLst/>
              <a:ahLst/>
              <a:cxnLst/>
              <a:rect r="r" b="b" t="t" l="l"/>
              <a:pathLst>
                <a:path h="696404" w="2151936">
                  <a:moveTo>
                    <a:pt x="39645" y="0"/>
                  </a:moveTo>
                  <a:lnTo>
                    <a:pt x="2112291" y="0"/>
                  </a:lnTo>
                  <a:cubicBezTo>
                    <a:pt x="2134187" y="0"/>
                    <a:pt x="2151936" y="17750"/>
                    <a:pt x="2151936" y="39645"/>
                  </a:cubicBezTo>
                  <a:lnTo>
                    <a:pt x="2151936" y="656759"/>
                  </a:lnTo>
                  <a:cubicBezTo>
                    <a:pt x="2151936" y="678654"/>
                    <a:pt x="2134187" y="696404"/>
                    <a:pt x="2112291" y="696404"/>
                  </a:cubicBezTo>
                  <a:lnTo>
                    <a:pt x="39645" y="696404"/>
                  </a:lnTo>
                  <a:cubicBezTo>
                    <a:pt x="17750" y="696404"/>
                    <a:pt x="0" y="678654"/>
                    <a:pt x="0" y="656759"/>
                  </a:cubicBezTo>
                  <a:lnTo>
                    <a:pt x="0" y="39645"/>
                  </a:lnTo>
                  <a:cubicBezTo>
                    <a:pt x="0" y="17750"/>
                    <a:pt x="17750" y="0"/>
                    <a:pt x="39645" y="0"/>
                  </a:cubicBezTo>
                  <a:close/>
                </a:path>
              </a:pathLst>
            </a:custGeom>
            <a:solidFill>
              <a:srgbClr val="FFFFFF"/>
            </a:solidFill>
            <a:ln cap="sq">
              <a:noFill/>
              <a:prstDash val="solid"/>
              <a:miter/>
            </a:ln>
          </p:spPr>
        </p:sp>
        <p:sp>
          <p:nvSpPr>
            <p:cNvPr name="TextBox 30" id="30"/>
            <p:cNvSpPr txBox="true"/>
            <p:nvPr/>
          </p:nvSpPr>
          <p:spPr>
            <a:xfrm>
              <a:off x="0" y="-28575"/>
              <a:ext cx="2151936" cy="724979"/>
            </a:xfrm>
            <a:prstGeom prst="rect">
              <a:avLst/>
            </a:prstGeom>
          </p:spPr>
          <p:txBody>
            <a:bodyPr anchor="ctr" rtlCol="false" tIns="50800" lIns="50800" bIns="50800" rIns="50800"/>
            <a:lstStyle/>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Future-Focused Growth</a:t>
              </a:r>
            </a:p>
          </p:txBody>
        </p:sp>
      </p:grpSp>
      <p:grpSp>
        <p:nvGrpSpPr>
          <p:cNvPr name="Group 31" id="31"/>
          <p:cNvGrpSpPr/>
          <p:nvPr/>
        </p:nvGrpSpPr>
        <p:grpSpPr>
          <a:xfrm rot="0">
            <a:off x="5591540" y="6627522"/>
            <a:ext cx="3032612" cy="2070665"/>
            <a:chOff x="0" y="0"/>
            <a:chExt cx="1035847" cy="707275"/>
          </a:xfrm>
        </p:grpSpPr>
        <p:sp>
          <p:nvSpPr>
            <p:cNvPr name="Freeform 32" id="32"/>
            <p:cNvSpPr/>
            <p:nvPr/>
          </p:nvSpPr>
          <p:spPr>
            <a:xfrm flipH="false" flipV="false" rot="0">
              <a:off x="0" y="0"/>
              <a:ext cx="1035847" cy="707275"/>
            </a:xfrm>
            <a:custGeom>
              <a:avLst/>
              <a:gdLst/>
              <a:ahLst/>
              <a:cxnLst/>
              <a:rect r="r" b="b" t="t" l="l"/>
              <a:pathLst>
                <a:path h="707275" w="1035847">
                  <a:moveTo>
                    <a:pt x="51058" y="0"/>
                  </a:moveTo>
                  <a:lnTo>
                    <a:pt x="984789" y="0"/>
                  </a:lnTo>
                  <a:cubicBezTo>
                    <a:pt x="1012988" y="0"/>
                    <a:pt x="1035847" y="22859"/>
                    <a:pt x="1035847" y="51058"/>
                  </a:cubicBezTo>
                  <a:lnTo>
                    <a:pt x="1035847" y="656218"/>
                  </a:lnTo>
                  <a:cubicBezTo>
                    <a:pt x="1035847" y="684416"/>
                    <a:pt x="1012988" y="707275"/>
                    <a:pt x="984789" y="707275"/>
                  </a:cubicBezTo>
                  <a:lnTo>
                    <a:pt x="51058" y="707275"/>
                  </a:lnTo>
                  <a:cubicBezTo>
                    <a:pt x="22859" y="707275"/>
                    <a:pt x="0" y="684416"/>
                    <a:pt x="0" y="656218"/>
                  </a:cubicBezTo>
                  <a:lnTo>
                    <a:pt x="0" y="51058"/>
                  </a:lnTo>
                  <a:cubicBezTo>
                    <a:pt x="0" y="22859"/>
                    <a:pt x="22859" y="0"/>
                    <a:pt x="51058" y="0"/>
                  </a:cubicBezTo>
                  <a:close/>
                </a:path>
              </a:pathLst>
            </a:custGeom>
            <a:solidFill>
              <a:srgbClr val="000000"/>
            </a:solidFill>
            <a:ln w="19050" cap="sq">
              <a:solidFill>
                <a:srgbClr val="FFFFFF"/>
              </a:solidFill>
              <a:prstDash val="solid"/>
              <a:miter/>
            </a:ln>
          </p:spPr>
        </p:sp>
        <p:sp>
          <p:nvSpPr>
            <p:cNvPr name="TextBox 33" id="33"/>
            <p:cNvSpPr txBox="true"/>
            <p:nvPr/>
          </p:nvSpPr>
          <p:spPr>
            <a:xfrm>
              <a:off x="0" y="-9525"/>
              <a:ext cx="1035847" cy="716800"/>
            </a:xfrm>
            <a:prstGeom prst="rect">
              <a:avLst/>
            </a:prstGeom>
          </p:spPr>
          <p:txBody>
            <a:bodyPr anchor="ctr" rtlCol="false" tIns="254000" lIns="254000" bIns="254000" rIns="254000"/>
            <a:lstStyle/>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We work with you as partners, ensuring confidence at every step.</a:t>
              </a:r>
            </a:p>
          </p:txBody>
        </p:sp>
      </p:grpSp>
      <p:grpSp>
        <p:nvGrpSpPr>
          <p:cNvPr name="Group 34" id="34"/>
          <p:cNvGrpSpPr/>
          <p:nvPr/>
        </p:nvGrpSpPr>
        <p:grpSpPr>
          <a:xfrm rot="0">
            <a:off x="5902710" y="8530539"/>
            <a:ext cx="2350792" cy="727761"/>
            <a:chOff x="0" y="0"/>
            <a:chExt cx="2151936" cy="666199"/>
          </a:xfrm>
        </p:grpSpPr>
        <p:sp>
          <p:nvSpPr>
            <p:cNvPr name="Freeform 35" id="35"/>
            <p:cNvSpPr/>
            <p:nvPr/>
          </p:nvSpPr>
          <p:spPr>
            <a:xfrm flipH="false" flipV="false" rot="0">
              <a:off x="0" y="0"/>
              <a:ext cx="2151936" cy="666199"/>
            </a:xfrm>
            <a:custGeom>
              <a:avLst/>
              <a:gdLst/>
              <a:ahLst/>
              <a:cxnLst/>
              <a:rect r="r" b="b" t="t" l="l"/>
              <a:pathLst>
                <a:path h="666199" w="2151936">
                  <a:moveTo>
                    <a:pt x="39645" y="0"/>
                  </a:moveTo>
                  <a:lnTo>
                    <a:pt x="2112291" y="0"/>
                  </a:lnTo>
                  <a:cubicBezTo>
                    <a:pt x="2134187" y="0"/>
                    <a:pt x="2151936" y="17750"/>
                    <a:pt x="2151936" y="39645"/>
                  </a:cubicBezTo>
                  <a:lnTo>
                    <a:pt x="2151936" y="626554"/>
                  </a:lnTo>
                  <a:cubicBezTo>
                    <a:pt x="2151936" y="648449"/>
                    <a:pt x="2134187" y="666199"/>
                    <a:pt x="2112291" y="666199"/>
                  </a:cubicBezTo>
                  <a:lnTo>
                    <a:pt x="39645" y="666199"/>
                  </a:lnTo>
                  <a:cubicBezTo>
                    <a:pt x="17750" y="666199"/>
                    <a:pt x="0" y="648449"/>
                    <a:pt x="0" y="626554"/>
                  </a:cubicBezTo>
                  <a:lnTo>
                    <a:pt x="0" y="39645"/>
                  </a:lnTo>
                  <a:cubicBezTo>
                    <a:pt x="0" y="17750"/>
                    <a:pt x="17750" y="0"/>
                    <a:pt x="39645" y="0"/>
                  </a:cubicBezTo>
                  <a:close/>
                </a:path>
              </a:pathLst>
            </a:custGeom>
            <a:solidFill>
              <a:srgbClr val="FFFFFF"/>
            </a:solidFill>
            <a:ln cap="sq">
              <a:noFill/>
              <a:prstDash val="solid"/>
              <a:miter/>
            </a:ln>
          </p:spPr>
        </p:sp>
        <p:sp>
          <p:nvSpPr>
            <p:cNvPr name="TextBox 36" id="36"/>
            <p:cNvSpPr txBox="true"/>
            <p:nvPr/>
          </p:nvSpPr>
          <p:spPr>
            <a:xfrm>
              <a:off x="0" y="-28575"/>
              <a:ext cx="2151936" cy="694774"/>
            </a:xfrm>
            <a:prstGeom prst="rect">
              <a:avLst/>
            </a:prstGeom>
          </p:spPr>
          <p:txBody>
            <a:bodyPr anchor="ctr" rtlCol="false" tIns="50800" lIns="50800" bIns="50800" rIns="50800"/>
            <a:lstStyle/>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True </a:t>
              </a:r>
            </a:p>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Partnership</a:t>
              </a:r>
            </a:p>
          </p:txBody>
        </p:sp>
      </p:grpSp>
      <p:grpSp>
        <p:nvGrpSpPr>
          <p:cNvPr name="Group 37" id="37"/>
          <p:cNvGrpSpPr/>
          <p:nvPr/>
        </p:nvGrpSpPr>
        <p:grpSpPr>
          <a:xfrm rot="0">
            <a:off x="6663891" y="6140633"/>
            <a:ext cx="887909" cy="88790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39" id="39"/>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40" id="40"/>
          <p:cNvGrpSpPr/>
          <p:nvPr/>
        </p:nvGrpSpPr>
        <p:grpSpPr>
          <a:xfrm rot="0">
            <a:off x="9511563" y="6627522"/>
            <a:ext cx="3032612" cy="2070665"/>
            <a:chOff x="0" y="0"/>
            <a:chExt cx="1035847" cy="707275"/>
          </a:xfrm>
        </p:grpSpPr>
        <p:sp>
          <p:nvSpPr>
            <p:cNvPr name="Freeform 41" id="41"/>
            <p:cNvSpPr/>
            <p:nvPr/>
          </p:nvSpPr>
          <p:spPr>
            <a:xfrm flipH="false" flipV="false" rot="0">
              <a:off x="0" y="0"/>
              <a:ext cx="1035847" cy="707275"/>
            </a:xfrm>
            <a:custGeom>
              <a:avLst/>
              <a:gdLst/>
              <a:ahLst/>
              <a:cxnLst/>
              <a:rect r="r" b="b" t="t" l="l"/>
              <a:pathLst>
                <a:path h="707275" w="1035847">
                  <a:moveTo>
                    <a:pt x="51058" y="0"/>
                  </a:moveTo>
                  <a:lnTo>
                    <a:pt x="984789" y="0"/>
                  </a:lnTo>
                  <a:cubicBezTo>
                    <a:pt x="1012988" y="0"/>
                    <a:pt x="1035847" y="22859"/>
                    <a:pt x="1035847" y="51058"/>
                  </a:cubicBezTo>
                  <a:lnTo>
                    <a:pt x="1035847" y="656218"/>
                  </a:lnTo>
                  <a:cubicBezTo>
                    <a:pt x="1035847" y="684416"/>
                    <a:pt x="1012988" y="707275"/>
                    <a:pt x="984789" y="707275"/>
                  </a:cubicBezTo>
                  <a:lnTo>
                    <a:pt x="51058" y="707275"/>
                  </a:lnTo>
                  <a:cubicBezTo>
                    <a:pt x="22859" y="707275"/>
                    <a:pt x="0" y="684416"/>
                    <a:pt x="0" y="656218"/>
                  </a:cubicBezTo>
                  <a:lnTo>
                    <a:pt x="0" y="51058"/>
                  </a:lnTo>
                  <a:cubicBezTo>
                    <a:pt x="0" y="22859"/>
                    <a:pt x="22859" y="0"/>
                    <a:pt x="51058" y="0"/>
                  </a:cubicBezTo>
                  <a:close/>
                </a:path>
              </a:pathLst>
            </a:custGeom>
            <a:solidFill>
              <a:srgbClr val="000000"/>
            </a:solidFill>
            <a:ln w="19050" cap="sq">
              <a:solidFill>
                <a:srgbClr val="FFFFFF"/>
              </a:solidFill>
              <a:prstDash val="solid"/>
              <a:miter/>
            </a:ln>
          </p:spPr>
        </p:sp>
        <p:sp>
          <p:nvSpPr>
            <p:cNvPr name="TextBox 42" id="42"/>
            <p:cNvSpPr txBox="true"/>
            <p:nvPr/>
          </p:nvSpPr>
          <p:spPr>
            <a:xfrm>
              <a:off x="0" y="-9525"/>
              <a:ext cx="1035847" cy="716800"/>
            </a:xfrm>
            <a:prstGeom prst="rect">
              <a:avLst/>
            </a:prstGeom>
          </p:spPr>
          <p:txBody>
            <a:bodyPr anchor="ctr" rtlCol="false" tIns="254000" lIns="254000" bIns="254000" rIns="254000"/>
            <a:lstStyle/>
            <a:p>
              <a:pPr algn="ctr" marL="0" indent="0" lvl="0">
                <a:lnSpc>
                  <a:spcPts val="2006"/>
                </a:lnSpc>
                <a:spcBef>
                  <a:spcPct val="0"/>
                </a:spcBef>
              </a:pPr>
              <a:r>
                <a:rPr lang="en-US" sz="1700" strike="noStrike" u="none">
                  <a:solidFill>
                    <a:srgbClr val="FFFFFF"/>
                  </a:solidFill>
                  <a:latin typeface="Roboto Condensed"/>
                  <a:ea typeface="Roboto Condensed"/>
                  <a:cs typeface="Roboto Condensed"/>
                  <a:sym typeface="Roboto Condensed"/>
                </a:rPr>
                <a:t>Timely updates, straightforward explanations, and seamless access to your portfolio</a:t>
              </a:r>
            </a:p>
          </p:txBody>
        </p:sp>
      </p:grpSp>
      <p:grpSp>
        <p:nvGrpSpPr>
          <p:cNvPr name="Group 43" id="43"/>
          <p:cNvGrpSpPr/>
          <p:nvPr/>
        </p:nvGrpSpPr>
        <p:grpSpPr>
          <a:xfrm rot="0">
            <a:off x="10617946" y="6138154"/>
            <a:ext cx="887909" cy="887909"/>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name="TextBox 45" id="45"/>
            <p:cNvSpPr txBox="true"/>
            <p:nvPr/>
          </p:nvSpPr>
          <p:spPr>
            <a:xfrm>
              <a:off x="76200" y="47625"/>
              <a:ext cx="660400" cy="688975"/>
            </a:xfrm>
            <a:prstGeom prst="rect">
              <a:avLst/>
            </a:prstGeom>
          </p:spPr>
          <p:txBody>
            <a:bodyPr anchor="ctr" rtlCol="false" tIns="50800" lIns="50800" bIns="50800" rIns="50800"/>
            <a:lstStyle/>
            <a:p>
              <a:pPr algn="ctr" marL="0" indent="0" lvl="0">
                <a:lnSpc>
                  <a:spcPts val="2590"/>
                </a:lnSpc>
                <a:spcBef>
                  <a:spcPct val="0"/>
                </a:spcBef>
              </a:pPr>
            </a:p>
          </p:txBody>
        </p:sp>
      </p:grpSp>
      <p:grpSp>
        <p:nvGrpSpPr>
          <p:cNvPr name="Group 46" id="46"/>
          <p:cNvGrpSpPr/>
          <p:nvPr/>
        </p:nvGrpSpPr>
        <p:grpSpPr>
          <a:xfrm rot="0">
            <a:off x="9838661" y="8530539"/>
            <a:ext cx="2378416" cy="727761"/>
            <a:chOff x="0" y="0"/>
            <a:chExt cx="2177224" cy="666199"/>
          </a:xfrm>
        </p:grpSpPr>
        <p:sp>
          <p:nvSpPr>
            <p:cNvPr name="Freeform 47" id="47"/>
            <p:cNvSpPr/>
            <p:nvPr/>
          </p:nvSpPr>
          <p:spPr>
            <a:xfrm flipH="false" flipV="false" rot="0">
              <a:off x="0" y="0"/>
              <a:ext cx="2177224" cy="666199"/>
            </a:xfrm>
            <a:custGeom>
              <a:avLst/>
              <a:gdLst/>
              <a:ahLst/>
              <a:cxnLst/>
              <a:rect r="r" b="b" t="t" l="l"/>
              <a:pathLst>
                <a:path h="666199" w="2177224">
                  <a:moveTo>
                    <a:pt x="39185" y="0"/>
                  </a:moveTo>
                  <a:lnTo>
                    <a:pt x="2138039" y="0"/>
                  </a:lnTo>
                  <a:cubicBezTo>
                    <a:pt x="2159680" y="0"/>
                    <a:pt x="2177224" y="17544"/>
                    <a:pt x="2177224" y="39185"/>
                  </a:cubicBezTo>
                  <a:lnTo>
                    <a:pt x="2177224" y="627015"/>
                  </a:lnTo>
                  <a:cubicBezTo>
                    <a:pt x="2177224" y="648656"/>
                    <a:pt x="2159680" y="666199"/>
                    <a:pt x="2138039" y="666199"/>
                  </a:cubicBezTo>
                  <a:lnTo>
                    <a:pt x="39185" y="666199"/>
                  </a:lnTo>
                  <a:cubicBezTo>
                    <a:pt x="17544" y="666199"/>
                    <a:pt x="0" y="648656"/>
                    <a:pt x="0" y="627015"/>
                  </a:cubicBezTo>
                  <a:lnTo>
                    <a:pt x="0" y="39185"/>
                  </a:lnTo>
                  <a:cubicBezTo>
                    <a:pt x="0" y="17544"/>
                    <a:pt x="17544" y="0"/>
                    <a:pt x="39185" y="0"/>
                  </a:cubicBezTo>
                  <a:close/>
                </a:path>
              </a:pathLst>
            </a:custGeom>
            <a:solidFill>
              <a:srgbClr val="FFFFFF"/>
            </a:solidFill>
            <a:ln cap="sq">
              <a:noFill/>
              <a:prstDash val="solid"/>
              <a:miter/>
            </a:ln>
          </p:spPr>
        </p:sp>
        <p:sp>
          <p:nvSpPr>
            <p:cNvPr name="TextBox 48" id="48"/>
            <p:cNvSpPr txBox="true"/>
            <p:nvPr/>
          </p:nvSpPr>
          <p:spPr>
            <a:xfrm>
              <a:off x="0" y="-28575"/>
              <a:ext cx="2177224" cy="694774"/>
            </a:xfrm>
            <a:prstGeom prst="rect">
              <a:avLst/>
            </a:prstGeom>
          </p:spPr>
          <p:txBody>
            <a:bodyPr anchor="ctr" rtlCol="false" tIns="50800" lIns="50800" bIns="50800" rIns="50800"/>
            <a:lstStyle/>
            <a:p>
              <a:pPr algn="ctr" marL="0" indent="0" lvl="0">
                <a:lnSpc>
                  <a:spcPts val="2310"/>
                </a:lnSpc>
                <a:spcBef>
                  <a:spcPct val="0"/>
                </a:spcBef>
              </a:pPr>
              <a:r>
                <a:rPr lang="en-US" b="true" sz="1650" strike="noStrike" u="none">
                  <a:solidFill>
                    <a:srgbClr val="000000"/>
                  </a:solidFill>
                  <a:latin typeface="DM Sans Bold"/>
                  <a:ea typeface="DM Sans Bold"/>
                  <a:cs typeface="DM Sans Bold"/>
                  <a:sym typeface="DM Sans Bold"/>
                </a:rPr>
                <a:t>Transparent Communication</a:t>
              </a:r>
            </a:p>
          </p:txBody>
        </p:sp>
      </p:grpSp>
      <p:grpSp>
        <p:nvGrpSpPr>
          <p:cNvPr name="Group 49" id="49"/>
          <p:cNvGrpSpPr/>
          <p:nvPr/>
        </p:nvGrpSpPr>
        <p:grpSpPr>
          <a:xfrm rot="0">
            <a:off x="5015764" y="733042"/>
            <a:ext cx="8428505" cy="1589355"/>
            <a:chOff x="0" y="0"/>
            <a:chExt cx="1952327" cy="368148"/>
          </a:xfrm>
        </p:grpSpPr>
        <p:sp>
          <p:nvSpPr>
            <p:cNvPr name="Freeform 50" id="50"/>
            <p:cNvSpPr/>
            <p:nvPr/>
          </p:nvSpPr>
          <p:spPr>
            <a:xfrm flipH="false" flipV="false" rot="0">
              <a:off x="0" y="0"/>
              <a:ext cx="1952327" cy="368148"/>
            </a:xfrm>
            <a:custGeom>
              <a:avLst/>
              <a:gdLst/>
              <a:ahLst/>
              <a:cxnLst/>
              <a:rect r="r" b="b" t="t" l="l"/>
              <a:pathLst>
                <a:path h="368148" w="1952327">
                  <a:moveTo>
                    <a:pt x="15615" y="0"/>
                  </a:moveTo>
                  <a:lnTo>
                    <a:pt x="1936712" y="0"/>
                  </a:lnTo>
                  <a:cubicBezTo>
                    <a:pt x="1940853" y="0"/>
                    <a:pt x="1944825" y="1645"/>
                    <a:pt x="1947753" y="4574"/>
                  </a:cubicBezTo>
                  <a:cubicBezTo>
                    <a:pt x="1950682" y="7502"/>
                    <a:pt x="1952327" y="11474"/>
                    <a:pt x="1952327" y="15615"/>
                  </a:cubicBezTo>
                  <a:lnTo>
                    <a:pt x="1952327" y="352533"/>
                  </a:lnTo>
                  <a:cubicBezTo>
                    <a:pt x="1952327" y="356675"/>
                    <a:pt x="1950682" y="360646"/>
                    <a:pt x="1947753" y="363575"/>
                  </a:cubicBezTo>
                  <a:cubicBezTo>
                    <a:pt x="1944825" y="366503"/>
                    <a:pt x="1940853" y="368148"/>
                    <a:pt x="1936712" y="368148"/>
                  </a:cubicBezTo>
                  <a:lnTo>
                    <a:pt x="15615" y="368148"/>
                  </a:lnTo>
                  <a:cubicBezTo>
                    <a:pt x="11474" y="368148"/>
                    <a:pt x="7502" y="366503"/>
                    <a:pt x="4574" y="363575"/>
                  </a:cubicBezTo>
                  <a:cubicBezTo>
                    <a:pt x="1645" y="360646"/>
                    <a:pt x="0" y="356675"/>
                    <a:pt x="0" y="352533"/>
                  </a:cubicBezTo>
                  <a:lnTo>
                    <a:pt x="0" y="15615"/>
                  </a:lnTo>
                  <a:cubicBezTo>
                    <a:pt x="0" y="11474"/>
                    <a:pt x="1645" y="7502"/>
                    <a:pt x="4574" y="4574"/>
                  </a:cubicBezTo>
                  <a:cubicBezTo>
                    <a:pt x="7502" y="1645"/>
                    <a:pt x="11474" y="0"/>
                    <a:pt x="15615" y="0"/>
                  </a:cubicBezTo>
                  <a:close/>
                </a:path>
              </a:pathLst>
            </a:custGeom>
            <a:solidFill>
              <a:srgbClr val="080808"/>
            </a:solidFill>
          </p:spPr>
        </p:sp>
        <p:sp>
          <p:nvSpPr>
            <p:cNvPr name="TextBox 51" id="51"/>
            <p:cNvSpPr txBox="true"/>
            <p:nvPr/>
          </p:nvSpPr>
          <p:spPr>
            <a:xfrm>
              <a:off x="0" y="-28575"/>
              <a:ext cx="1952327" cy="396723"/>
            </a:xfrm>
            <a:prstGeom prst="rect">
              <a:avLst/>
            </a:prstGeom>
          </p:spPr>
          <p:txBody>
            <a:bodyPr anchor="ctr" rtlCol="false" tIns="50800" lIns="50800" bIns="50800" rIns="50800"/>
            <a:lstStyle/>
            <a:p>
              <a:pPr algn="ctr">
                <a:lnSpc>
                  <a:spcPts val="2590"/>
                </a:lnSpc>
              </a:pPr>
            </a:p>
          </p:txBody>
        </p:sp>
      </p:grpSp>
      <p:sp>
        <p:nvSpPr>
          <p:cNvPr name="Freeform 52" id="52"/>
          <p:cNvSpPr/>
          <p:nvPr/>
        </p:nvSpPr>
        <p:spPr>
          <a:xfrm flipH="false" flipV="false" rot="0">
            <a:off x="4876344" y="2600716"/>
            <a:ext cx="471549" cy="509532"/>
          </a:xfrm>
          <a:custGeom>
            <a:avLst/>
            <a:gdLst/>
            <a:ahLst/>
            <a:cxnLst/>
            <a:rect r="r" b="b" t="t" l="l"/>
            <a:pathLst>
              <a:path h="509532" w="471549">
                <a:moveTo>
                  <a:pt x="0" y="0"/>
                </a:moveTo>
                <a:lnTo>
                  <a:pt x="471549" y="0"/>
                </a:lnTo>
                <a:lnTo>
                  <a:pt x="471549" y="509532"/>
                </a:lnTo>
                <a:lnTo>
                  <a:pt x="0" y="5095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3" id="53"/>
          <p:cNvSpPr/>
          <p:nvPr/>
        </p:nvSpPr>
        <p:spPr>
          <a:xfrm flipH="false" flipV="false" rot="0">
            <a:off x="8965609" y="2574801"/>
            <a:ext cx="528816" cy="585685"/>
          </a:xfrm>
          <a:custGeom>
            <a:avLst/>
            <a:gdLst/>
            <a:ahLst/>
            <a:cxnLst/>
            <a:rect r="r" b="b" t="t" l="l"/>
            <a:pathLst>
              <a:path h="585685" w="528816">
                <a:moveTo>
                  <a:pt x="0" y="0"/>
                </a:moveTo>
                <a:lnTo>
                  <a:pt x="528816" y="0"/>
                </a:lnTo>
                <a:lnTo>
                  <a:pt x="528816" y="585686"/>
                </a:lnTo>
                <a:lnTo>
                  <a:pt x="0" y="5856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4" id="54"/>
          <p:cNvSpPr/>
          <p:nvPr/>
        </p:nvSpPr>
        <p:spPr>
          <a:xfrm flipH="false" flipV="false" rot="0">
            <a:off x="12878700" y="2584256"/>
            <a:ext cx="552350" cy="566777"/>
          </a:xfrm>
          <a:custGeom>
            <a:avLst/>
            <a:gdLst/>
            <a:ahLst/>
            <a:cxnLst/>
            <a:rect r="r" b="b" t="t" l="l"/>
            <a:pathLst>
              <a:path h="566777" w="552350">
                <a:moveTo>
                  <a:pt x="0" y="0"/>
                </a:moveTo>
                <a:lnTo>
                  <a:pt x="552350" y="0"/>
                </a:lnTo>
                <a:lnTo>
                  <a:pt x="552350" y="566776"/>
                </a:lnTo>
                <a:lnTo>
                  <a:pt x="0" y="5667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5" id="55"/>
          <p:cNvSpPr/>
          <p:nvPr/>
        </p:nvSpPr>
        <p:spPr>
          <a:xfrm flipH="false" flipV="false" rot="0">
            <a:off x="6800244" y="6364241"/>
            <a:ext cx="615203" cy="509133"/>
          </a:xfrm>
          <a:custGeom>
            <a:avLst/>
            <a:gdLst/>
            <a:ahLst/>
            <a:cxnLst/>
            <a:rect r="r" b="b" t="t" l="l"/>
            <a:pathLst>
              <a:path h="509133" w="615203">
                <a:moveTo>
                  <a:pt x="0" y="0"/>
                </a:moveTo>
                <a:lnTo>
                  <a:pt x="615203" y="0"/>
                </a:lnTo>
                <a:lnTo>
                  <a:pt x="615203" y="509133"/>
                </a:lnTo>
                <a:lnTo>
                  <a:pt x="0" y="5091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56" id="56"/>
          <p:cNvSpPr/>
          <p:nvPr/>
        </p:nvSpPr>
        <p:spPr>
          <a:xfrm flipH="false" flipV="false" rot="0">
            <a:off x="10770830" y="6326496"/>
            <a:ext cx="582141" cy="511226"/>
          </a:xfrm>
          <a:custGeom>
            <a:avLst/>
            <a:gdLst/>
            <a:ahLst/>
            <a:cxnLst/>
            <a:rect r="r" b="b" t="t" l="l"/>
            <a:pathLst>
              <a:path h="511226" w="582141">
                <a:moveTo>
                  <a:pt x="0" y="0"/>
                </a:moveTo>
                <a:lnTo>
                  <a:pt x="582141" y="0"/>
                </a:lnTo>
                <a:lnTo>
                  <a:pt x="582141" y="511226"/>
                </a:lnTo>
                <a:lnTo>
                  <a:pt x="0" y="5112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AutoShape 57" id="57"/>
          <p:cNvSpPr/>
          <p:nvPr/>
        </p:nvSpPr>
        <p:spPr>
          <a:xfrm flipH="true">
            <a:off x="7306" y="891418"/>
            <a:ext cx="2042788" cy="0"/>
          </a:xfrm>
          <a:prstGeom prst="line">
            <a:avLst/>
          </a:prstGeom>
          <a:ln cap="rnd" w="19050">
            <a:solidFill>
              <a:srgbClr val="FFFFFF"/>
            </a:solidFill>
            <a:prstDash val="solid"/>
            <a:headEnd type="none" len="sm" w="sm"/>
            <a:tailEnd type="none" len="sm" w="sm"/>
          </a:ln>
        </p:spPr>
      </p:sp>
      <p:sp>
        <p:nvSpPr>
          <p:cNvPr name="AutoShape 58" id="58"/>
          <p:cNvSpPr/>
          <p:nvPr/>
        </p:nvSpPr>
        <p:spPr>
          <a:xfrm flipH="true">
            <a:off x="16396494" y="9533994"/>
            <a:ext cx="1891506" cy="0"/>
          </a:xfrm>
          <a:prstGeom prst="line">
            <a:avLst/>
          </a:prstGeom>
          <a:ln cap="rnd" w="19050">
            <a:solidFill>
              <a:srgbClr val="FFFFFF"/>
            </a:solidFill>
            <a:prstDash val="solid"/>
            <a:headEnd type="none" len="sm" w="sm"/>
            <a:tailEnd type="none" len="sm" w="sm"/>
          </a:ln>
        </p:spPr>
      </p:sp>
      <p:sp>
        <p:nvSpPr>
          <p:cNvPr name="Freeform 59" id="59"/>
          <p:cNvSpPr/>
          <p:nvPr/>
        </p:nvSpPr>
        <p:spPr>
          <a:xfrm flipH="false" flipV="false" rot="0">
            <a:off x="17162482" y="293850"/>
            <a:ext cx="821840" cy="734850"/>
          </a:xfrm>
          <a:custGeom>
            <a:avLst/>
            <a:gdLst/>
            <a:ahLst/>
            <a:cxnLst/>
            <a:rect r="r" b="b" t="t" l="l"/>
            <a:pathLst>
              <a:path h="734850" w="821840">
                <a:moveTo>
                  <a:pt x="0" y="0"/>
                </a:moveTo>
                <a:lnTo>
                  <a:pt x="821840" y="0"/>
                </a:lnTo>
                <a:lnTo>
                  <a:pt x="821840" y="734850"/>
                </a:lnTo>
                <a:lnTo>
                  <a:pt x="0" y="734850"/>
                </a:lnTo>
                <a:lnTo>
                  <a:pt x="0" y="0"/>
                </a:lnTo>
                <a:close/>
              </a:path>
            </a:pathLst>
          </a:custGeom>
          <a:blipFill>
            <a:blip r:embed="rId12"/>
            <a:stretch>
              <a:fillRect l="-17923" t="-18117" r="-13097" b="-28413"/>
            </a:stretch>
          </a:blipFill>
        </p:spPr>
      </p:sp>
      <p:sp>
        <p:nvSpPr>
          <p:cNvPr name="Freeform 60" id="60"/>
          <p:cNvSpPr/>
          <p:nvPr/>
        </p:nvSpPr>
        <p:spPr>
          <a:xfrm flipH="false" flipV="false" rot="0">
            <a:off x="13154875" y="808982"/>
            <a:ext cx="1681134" cy="999511"/>
          </a:xfrm>
          <a:custGeom>
            <a:avLst/>
            <a:gdLst/>
            <a:ahLst/>
            <a:cxnLst/>
            <a:rect r="r" b="b" t="t" l="l"/>
            <a:pathLst>
              <a:path h="999511" w="1681134">
                <a:moveTo>
                  <a:pt x="0" y="0"/>
                </a:moveTo>
                <a:lnTo>
                  <a:pt x="1681134" y="0"/>
                </a:lnTo>
                <a:lnTo>
                  <a:pt x="1681134" y="999511"/>
                </a:lnTo>
                <a:lnTo>
                  <a:pt x="0" y="99951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61" id="61"/>
          <p:cNvSpPr txBox="true"/>
          <p:nvPr/>
        </p:nvSpPr>
        <p:spPr>
          <a:xfrm rot="0">
            <a:off x="5237823" y="599692"/>
            <a:ext cx="7812354" cy="1208802"/>
          </a:xfrm>
          <a:prstGeom prst="rect">
            <a:avLst/>
          </a:prstGeom>
        </p:spPr>
        <p:txBody>
          <a:bodyPr anchor="t" rtlCol="false" tIns="0" lIns="0" bIns="0" rIns="0">
            <a:spAutoFit/>
          </a:bodyPr>
          <a:lstStyle/>
          <a:p>
            <a:pPr algn="ctr">
              <a:lnSpc>
                <a:spcPts val="9885"/>
              </a:lnSpc>
            </a:pPr>
            <a:r>
              <a:rPr lang="en-US" b="true" sz="7061">
                <a:solidFill>
                  <a:srgbClr val="FFFFFF"/>
                </a:solidFill>
                <a:latin typeface="Canva Sans Bold"/>
                <a:ea typeface="Canva Sans Bold"/>
                <a:cs typeface="Canva Sans Bold"/>
                <a:sym typeface="Canva Sans Bold"/>
              </a:rPr>
              <a:t>Our Methodology</a:t>
            </a:r>
          </a:p>
        </p:txBody>
      </p:sp>
      <p:sp>
        <p:nvSpPr>
          <p:cNvPr name="Freeform 62" id="62"/>
          <p:cNvSpPr/>
          <p:nvPr/>
        </p:nvSpPr>
        <p:spPr>
          <a:xfrm flipH="false" flipV="false" rot="0">
            <a:off x="595655" y="9531420"/>
            <a:ext cx="323850" cy="323850"/>
          </a:xfrm>
          <a:custGeom>
            <a:avLst/>
            <a:gdLst/>
            <a:ahLst/>
            <a:cxnLst/>
            <a:rect r="r" b="b" t="t" l="l"/>
            <a:pathLst>
              <a:path h="323850" w="323850">
                <a:moveTo>
                  <a:pt x="0" y="0"/>
                </a:moveTo>
                <a:lnTo>
                  <a:pt x="323850" y="0"/>
                </a:lnTo>
                <a:lnTo>
                  <a:pt x="323850" y="323850"/>
                </a:lnTo>
                <a:lnTo>
                  <a:pt x="0" y="32385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44112" y="5333152"/>
            <a:ext cx="2744048" cy="2744048"/>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alphaModFix amt="91000"/>
              </a:blip>
              <a:stretch>
                <a:fillRect l="-16703" t="-109106" r="-23058" b="-668"/>
              </a:stretch>
            </a:blipFill>
            <a:ln w="19050" cap="sq">
              <a:solidFill>
                <a:srgbClr val="FFFFFF">
                  <a:alpha val="90980"/>
                </a:srgbClr>
              </a:solidFill>
              <a:prstDash val="solid"/>
              <a:miter/>
            </a:ln>
          </p:spPr>
        </p:sp>
      </p:grpSp>
      <p:grpSp>
        <p:nvGrpSpPr>
          <p:cNvPr name="Group 4" id="4"/>
          <p:cNvGrpSpPr/>
          <p:nvPr/>
        </p:nvGrpSpPr>
        <p:grpSpPr>
          <a:xfrm rot="0">
            <a:off x="12817193" y="5333152"/>
            <a:ext cx="2744048" cy="2744048"/>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alphaModFix amt="69000"/>
              </a:blip>
              <a:stretch>
                <a:fillRect l="-25046" t="0" r="-25046" b="0"/>
              </a:stretch>
            </a:blipFill>
            <a:ln w="19050" cap="sq">
              <a:solidFill>
                <a:srgbClr val="FFFFFF">
                  <a:alpha val="68627"/>
                </a:srgbClr>
              </a:solidFill>
              <a:prstDash val="solid"/>
              <a:miter/>
            </a:ln>
          </p:spPr>
        </p:sp>
      </p:grpSp>
      <p:sp>
        <p:nvSpPr>
          <p:cNvPr name="AutoShape 6" id="6"/>
          <p:cNvSpPr/>
          <p:nvPr/>
        </p:nvSpPr>
        <p:spPr>
          <a:xfrm>
            <a:off x="1028700" y="3718626"/>
            <a:ext cx="1114655" cy="0"/>
          </a:xfrm>
          <a:prstGeom prst="line">
            <a:avLst/>
          </a:prstGeom>
          <a:ln cap="flat" w="142875">
            <a:solidFill>
              <a:srgbClr val="F5D062"/>
            </a:solidFill>
            <a:prstDash val="solid"/>
            <a:headEnd type="none" len="sm" w="sm"/>
            <a:tailEnd type="none" len="sm" w="sm"/>
          </a:ln>
        </p:spPr>
      </p:sp>
      <p:sp>
        <p:nvSpPr>
          <p:cNvPr name="Freeform 7" id="7"/>
          <p:cNvSpPr/>
          <p:nvPr/>
        </p:nvSpPr>
        <p:spPr>
          <a:xfrm flipH="false" flipV="false" rot="0">
            <a:off x="-13280" y="-46883"/>
            <a:ext cx="18288000" cy="10333883"/>
          </a:xfrm>
          <a:custGeom>
            <a:avLst/>
            <a:gdLst/>
            <a:ahLst/>
            <a:cxnLst/>
            <a:rect r="r" b="b" t="t" l="l"/>
            <a:pathLst>
              <a:path h="10333883" w="18288000">
                <a:moveTo>
                  <a:pt x="0" y="0"/>
                </a:moveTo>
                <a:lnTo>
                  <a:pt x="18288000" y="0"/>
                </a:lnTo>
                <a:lnTo>
                  <a:pt x="18288000" y="10333883"/>
                </a:lnTo>
                <a:lnTo>
                  <a:pt x="0" y="10333883"/>
                </a:lnTo>
                <a:lnTo>
                  <a:pt x="0" y="0"/>
                </a:lnTo>
                <a:close/>
              </a:path>
            </a:pathLst>
          </a:custGeom>
          <a:blipFill>
            <a:blip r:embed="rId4"/>
            <a:stretch>
              <a:fillRect l="-7028" t="-27090" r="-67580" b="-46726"/>
            </a:stretch>
          </a:blipFill>
        </p:spPr>
      </p:sp>
      <p:grpSp>
        <p:nvGrpSpPr>
          <p:cNvPr name="Group 8" id="8"/>
          <p:cNvGrpSpPr/>
          <p:nvPr/>
        </p:nvGrpSpPr>
        <p:grpSpPr>
          <a:xfrm rot="0">
            <a:off x="0" y="-46883"/>
            <a:ext cx="18274720" cy="10333883"/>
            <a:chOff x="0" y="0"/>
            <a:chExt cx="24366294" cy="13778510"/>
          </a:xfrm>
        </p:grpSpPr>
        <p:sp>
          <p:nvSpPr>
            <p:cNvPr name="AutoShape 9" id="9"/>
            <p:cNvSpPr/>
            <p:nvPr/>
          </p:nvSpPr>
          <p:spPr>
            <a:xfrm>
              <a:off x="0" y="0"/>
              <a:ext cx="24366294" cy="13778510"/>
            </a:xfrm>
            <a:prstGeom prst="rect">
              <a:avLst/>
            </a:prstGeom>
            <a:solidFill>
              <a:srgbClr val="000000">
                <a:alpha val="83922"/>
              </a:srgbClr>
            </a:solidFill>
          </p:spPr>
        </p:sp>
      </p:grpSp>
      <p:sp>
        <p:nvSpPr>
          <p:cNvPr name="Freeform 10" id="10"/>
          <p:cNvSpPr/>
          <p:nvPr/>
        </p:nvSpPr>
        <p:spPr>
          <a:xfrm flipH="false" flipV="false" rot="0">
            <a:off x="17162482" y="293850"/>
            <a:ext cx="821840" cy="734850"/>
          </a:xfrm>
          <a:custGeom>
            <a:avLst/>
            <a:gdLst/>
            <a:ahLst/>
            <a:cxnLst/>
            <a:rect r="r" b="b" t="t" l="l"/>
            <a:pathLst>
              <a:path h="734850" w="821840">
                <a:moveTo>
                  <a:pt x="0" y="0"/>
                </a:moveTo>
                <a:lnTo>
                  <a:pt x="821840" y="0"/>
                </a:lnTo>
                <a:lnTo>
                  <a:pt x="821840" y="734850"/>
                </a:lnTo>
                <a:lnTo>
                  <a:pt x="0" y="734850"/>
                </a:lnTo>
                <a:lnTo>
                  <a:pt x="0" y="0"/>
                </a:lnTo>
                <a:close/>
              </a:path>
            </a:pathLst>
          </a:custGeom>
          <a:blipFill>
            <a:blip r:embed="rId5"/>
            <a:stretch>
              <a:fillRect l="-17923" t="-18117" r="-13097" b="-28413"/>
            </a:stretch>
          </a:blipFill>
        </p:spPr>
      </p:sp>
      <p:sp>
        <p:nvSpPr>
          <p:cNvPr name="Freeform 11" id="11"/>
          <p:cNvSpPr/>
          <p:nvPr/>
        </p:nvSpPr>
        <p:spPr>
          <a:xfrm flipH="false" flipV="false" rot="0">
            <a:off x="1813666" y="6562289"/>
            <a:ext cx="2969130" cy="2969130"/>
          </a:xfrm>
          <a:custGeom>
            <a:avLst/>
            <a:gdLst/>
            <a:ahLst/>
            <a:cxnLst/>
            <a:rect r="r" b="b" t="t" l="l"/>
            <a:pathLst>
              <a:path h="2969130" w="2969130">
                <a:moveTo>
                  <a:pt x="0" y="0"/>
                </a:moveTo>
                <a:lnTo>
                  <a:pt x="2969131" y="0"/>
                </a:lnTo>
                <a:lnTo>
                  <a:pt x="2969131" y="2969131"/>
                </a:lnTo>
                <a:lnTo>
                  <a:pt x="0" y="2969131"/>
                </a:lnTo>
                <a:lnTo>
                  <a:pt x="0" y="0"/>
                </a:lnTo>
                <a:close/>
              </a:path>
            </a:pathLst>
          </a:custGeom>
          <a:blipFill>
            <a:blip r:embed="rId6">
              <a:alphaModFix amt="64000"/>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2744112" y="866775"/>
            <a:ext cx="12294694" cy="1492583"/>
          </a:xfrm>
          <a:prstGeom prst="rect">
            <a:avLst/>
          </a:prstGeom>
        </p:spPr>
        <p:txBody>
          <a:bodyPr anchor="t" rtlCol="false" tIns="0" lIns="0" bIns="0" rIns="0">
            <a:spAutoFit/>
          </a:bodyPr>
          <a:lstStyle/>
          <a:p>
            <a:pPr algn="ctr">
              <a:lnSpc>
                <a:spcPts val="12231"/>
              </a:lnSpc>
              <a:spcBef>
                <a:spcPct val="0"/>
              </a:spcBef>
            </a:pPr>
            <a:r>
              <a:rPr lang="en-US" sz="8736" spc="952">
                <a:solidFill>
                  <a:srgbClr val="FFFFFF"/>
                </a:solidFill>
                <a:latin typeface="Allerta Stencil"/>
                <a:ea typeface="Allerta Stencil"/>
                <a:cs typeface="Allerta Stencil"/>
                <a:sym typeface="Allerta Stencil"/>
              </a:rPr>
              <a:t>Our Vision</a:t>
            </a:r>
          </a:p>
        </p:txBody>
      </p:sp>
      <p:grpSp>
        <p:nvGrpSpPr>
          <p:cNvPr name="Group 13" id="13"/>
          <p:cNvGrpSpPr/>
          <p:nvPr/>
        </p:nvGrpSpPr>
        <p:grpSpPr>
          <a:xfrm rot="0">
            <a:off x="1870882" y="2906093"/>
            <a:ext cx="7315984" cy="1625067"/>
            <a:chOff x="0" y="0"/>
            <a:chExt cx="9754645" cy="2166756"/>
          </a:xfrm>
        </p:grpSpPr>
        <p:sp>
          <p:nvSpPr>
            <p:cNvPr name="TextBox 14" id="14"/>
            <p:cNvSpPr txBox="true"/>
            <p:nvPr/>
          </p:nvSpPr>
          <p:spPr>
            <a:xfrm rot="0">
              <a:off x="0" y="871923"/>
              <a:ext cx="9754645" cy="1294833"/>
            </a:xfrm>
            <a:prstGeom prst="rect">
              <a:avLst/>
            </a:prstGeom>
          </p:spPr>
          <p:txBody>
            <a:bodyPr anchor="t" rtlCol="false" tIns="0" lIns="0" bIns="0" rIns="0">
              <a:spAutoFit/>
            </a:bodyPr>
            <a:lstStyle/>
            <a:p>
              <a:pPr algn="l" marL="0" indent="0" lvl="0">
                <a:lnSpc>
                  <a:spcPts val="2668"/>
                </a:lnSpc>
                <a:spcBef>
                  <a:spcPct val="0"/>
                </a:spcBef>
              </a:pPr>
              <a:r>
                <a:rPr lang="en-US" sz="1906">
                  <a:solidFill>
                    <a:srgbClr val="FFFFFF"/>
                  </a:solidFill>
                  <a:latin typeface="Montserrat 2"/>
                  <a:ea typeface="Montserrat 2"/>
                  <a:cs typeface="Montserrat 2"/>
                  <a:sym typeface="Montserrat 2"/>
                </a:rPr>
                <a:t>H</a:t>
              </a:r>
              <a:r>
                <a:rPr lang="en-US" sz="1906" u="none">
                  <a:solidFill>
                    <a:srgbClr val="FFFFFF"/>
                  </a:solidFill>
                  <a:latin typeface="Montserrat 2"/>
                  <a:ea typeface="Montserrat 2"/>
                  <a:cs typeface="Montserrat 2"/>
                  <a:sym typeface="Montserrat 2"/>
                </a:rPr>
                <a:t>elping individuals and businesses achieve financial freedom through strategic and personalized wealth management.</a:t>
              </a:r>
            </a:p>
          </p:txBody>
        </p:sp>
        <p:sp>
          <p:nvSpPr>
            <p:cNvPr name="TextBox 15" id="15"/>
            <p:cNvSpPr txBox="true"/>
            <p:nvPr/>
          </p:nvSpPr>
          <p:spPr>
            <a:xfrm rot="0">
              <a:off x="0" y="28575"/>
              <a:ext cx="9754645" cy="595762"/>
            </a:xfrm>
            <a:prstGeom prst="rect">
              <a:avLst/>
            </a:prstGeom>
          </p:spPr>
          <p:txBody>
            <a:bodyPr anchor="t" rtlCol="false" tIns="0" lIns="0" bIns="0" rIns="0">
              <a:spAutoFit/>
            </a:bodyPr>
            <a:lstStyle/>
            <a:p>
              <a:pPr algn="l" marL="0" indent="0" lvl="0">
                <a:lnSpc>
                  <a:spcPts val="3432"/>
                </a:lnSpc>
                <a:spcBef>
                  <a:spcPct val="0"/>
                </a:spcBef>
              </a:pPr>
              <a:r>
                <a:rPr lang="en-US" b="true" sz="3120">
                  <a:solidFill>
                    <a:srgbClr val="FFFFFF"/>
                  </a:solidFill>
                  <a:latin typeface="Montserrat Semi-Bold Bold"/>
                  <a:ea typeface="Montserrat Semi-Bold Bold"/>
                  <a:cs typeface="Montserrat Semi-Bold Bold"/>
                  <a:sym typeface="Montserrat Semi-Bold Bold"/>
                </a:rPr>
                <a:t>E</a:t>
              </a:r>
              <a:r>
                <a:rPr lang="en-US" b="true" sz="3120" u="none">
                  <a:solidFill>
                    <a:srgbClr val="FFFFFF"/>
                  </a:solidFill>
                  <a:latin typeface="Montserrat Semi-Bold Bold"/>
                  <a:ea typeface="Montserrat Semi-Bold Bold"/>
                  <a:cs typeface="Montserrat Semi-Bold Bold"/>
                  <a:sym typeface="Montserrat Semi-Bold Bold"/>
                </a:rPr>
                <a:t>mpowering Financial Growth</a:t>
              </a:r>
            </a:p>
          </p:txBody>
        </p:sp>
      </p:grpSp>
      <p:grpSp>
        <p:nvGrpSpPr>
          <p:cNvPr name="Group 16" id="16"/>
          <p:cNvGrpSpPr/>
          <p:nvPr/>
        </p:nvGrpSpPr>
        <p:grpSpPr>
          <a:xfrm rot="0">
            <a:off x="5676958" y="5226485"/>
            <a:ext cx="6907524" cy="1723176"/>
            <a:chOff x="0" y="0"/>
            <a:chExt cx="9210033" cy="2297567"/>
          </a:xfrm>
        </p:grpSpPr>
        <p:sp>
          <p:nvSpPr>
            <p:cNvPr name="TextBox 17" id="17"/>
            <p:cNvSpPr txBox="true"/>
            <p:nvPr/>
          </p:nvSpPr>
          <p:spPr>
            <a:xfrm rot="0">
              <a:off x="0" y="1443166"/>
              <a:ext cx="9210033" cy="854401"/>
            </a:xfrm>
            <a:prstGeom prst="rect">
              <a:avLst/>
            </a:prstGeom>
          </p:spPr>
          <p:txBody>
            <a:bodyPr anchor="t" rtlCol="false" tIns="0" lIns="0" bIns="0" rIns="0">
              <a:spAutoFit/>
            </a:bodyPr>
            <a:lstStyle/>
            <a:p>
              <a:pPr algn="l" marL="0" indent="0" lvl="0">
                <a:lnSpc>
                  <a:spcPts val="2668"/>
                </a:lnSpc>
                <a:spcBef>
                  <a:spcPct val="0"/>
                </a:spcBef>
              </a:pPr>
              <a:r>
                <a:rPr lang="en-US" sz="1906">
                  <a:solidFill>
                    <a:srgbClr val="FFFFFF"/>
                  </a:solidFill>
                  <a:latin typeface="Montserrat 2"/>
                  <a:ea typeface="Montserrat 2"/>
                  <a:cs typeface="Montserrat 2"/>
                  <a:sym typeface="Montserrat 2"/>
                </a:rPr>
                <a:t>Building lifelong cli</a:t>
              </a:r>
              <a:r>
                <a:rPr lang="en-US" sz="1906" u="none">
                  <a:solidFill>
                    <a:srgbClr val="FFFFFF"/>
                  </a:solidFill>
                  <a:latin typeface="Montserrat 2"/>
                  <a:ea typeface="Montserrat 2"/>
                  <a:cs typeface="Montserrat 2"/>
                  <a:sym typeface="Montserrat 2"/>
                </a:rPr>
                <a:t>ent relationships based on integrity, clear communication, and expert financial guidance.</a:t>
              </a:r>
            </a:p>
          </p:txBody>
        </p:sp>
        <p:sp>
          <p:nvSpPr>
            <p:cNvPr name="TextBox 18" id="18"/>
            <p:cNvSpPr txBox="true"/>
            <p:nvPr/>
          </p:nvSpPr>
          <p:spPr>
            <a:xfrm rot="0">
              <a:off x="0" y="28575"/>
              <a:ext cx="9210033" cy="1167006"/>
            </a:xfrm>
            <a:prstGeom prst="rect">
              <a:avLst/>
            </a:prstGeom>
          </p:spPr>
          <p:txBody>
            <a:bodyPr anchor="t" rtlCol="false" tIns="0" lIns="0" bIns="0" rIns="0">
              <a:spAutoFit/>
            </a:bodyPr>
            <a:lstStyle/>
            <a:p>
              <a:pPr algn="l" marL="0" indent="0" lvl="0">
                <a:lnSpc>
                  <a:spcPts val="3432"/>
                </a:lnSpc>
                <a:spcBef>
                  <a:spcPct val="0"/>
                </a:spcBef>
              </a:pPr>
              <a:r>
                <a:rPr lang="en-US" b="true" sz="3120" strike="noStrike" u="none">
                  <a:solidFill>
                    <a:srgbClr val="FFFFFF"/>
                  </a:solidFill>
                  <a:latin typeface="Montserrat Semi-Bold Bold"/>
                  <a:ea typeface="Montserrat Semi-Bold Bold"/>
                  <a:cs typeface="Montserrat Semi-Bold Bold"/>
                  <a:sym typeface="Montserrat Semi-Bold Bold"/>
                </a:rPr>
                <a:t>Trust, Transparency, and Excellence</a:t>
              </a:r>
            </a:p>
          </p:txBody>
        </p:sp>
      </p:grpSp>
      <p:grpSp>
        <p:nvGrpSpPr>
          <p:cNvPr name="Group 19" id="19"/>
          <p:cNvGrpSpPr/>
          <p:nvPr/>
        </p:nvGrpSpPr>
        <p:grpSpPr>
          <a:xfrm rot="0">
            <a:off x="10345726" y="7589404"/>
            <a:ext cx="6816756" cy="1668896"/>
            <a:chOff x="0" y="0"/>
            <a:chExt cx="9089008" cy="2225194"/>
          </a:xfrm>
        </p:grpSpPr>
        <p:sp>
          <p:nvSpPr>
            <p:cNvPr name="TextBox 20" id="20"/>
            <p:cNvSpPr txBox="true"/>
            <p:nvPr/>
          </p:nvSpPr>
          <p:spPr>
            <a:xfrm rot="0">
              <a:off x="0" y="1370793"/>
              <a:ext cx="9089008" cy="854401"/>
            </a:xfrm>
            <a:prstGeom prst="rect">
              <a:avLst/>
            </a:prstGeom>
          </p:spPr>
          <p:txBody>
            <a:bodyPr anchor="t" rtlCol="false" tIns="0" lIns="0" bIns="0" rIns="0">
              <a:spAutoFit/>
            </a:bodyPr>
            <a:lstStyle/>
            <a:p>
              <a:pPr algn="l" marL="0" indent="0" lvl="0">
                <a:lnSpc>
                  <a:spcPts val="2668"/>
                </a:lnSpc>
                <a:spcBef>
                  <a:spcPct val="0"/>
                </a:spcBef>
              </a:pPr>
              <a:r>
                <a:rPr lang="en-US" sz="1906">
                  <a:solidFill>
                    <a:srgbClr val="FFFFFF"/>
                  </a:solidFill>
                  <a:latin typeface="Montserrat 2"/>
                  <a:ea typeface="Montserrat 2"/>
                  <a:cs typeface="Montserrat 2"/>
                  <a:sym typeface="Montserrat 2"/>
                </a:rPr>
                <a:t>Lev</a:t>
              </a:r>
              <a:r>
                <a:rPr lang="en-US" sz="1906" u="none">
                  <a:solidFill>
                    <a:srgbClr val="FFFFFF"/>
                  </a:solidFill>
                  <a:latin typeface="Montserrat 2"/>
                  <a:ea typeface="Montserrat 2"/>
                  <a:cs typeface="Montserrat 2"/>
                  <a:sym typeface="Montserrat 2"/>
                </a:rPr>
                <a:t>eraging technology and data-driven strategies to ensure long-term financial success in a dynamic world.</a:t>
              </a:r>
            </a:p>
          </p:txBody>
        </p:sp>
        <p:sp>
          <p:nvSpPr>
            <p:cNvPr name="TextBox 21" id="21"/>
            <p:cNvSpPr txBox="true"/>
            <p:nvPr/>
          </p:nvSpPr>
          <p:spPr>
            <a:xfrm rot="0">
              <a:off x="0" y="28575"/>
              <a:ext cx="9089008" cy="1167006"/>
            </a:xfrm>
            <a:prstGeom prst="rect">
              <a:avLst/>
            </a:prstGeom>
          </p:spPr>
          <p:txBody>
            <a:bodyPr anchor="t" rtlCol="false" tIns="0" lIns="0" bIns="0" rIns="0">
              <a:spAutoFit/>
            </a:bodyPr>
            <a:lstStyle/>
            <a:p>
              <a:pPr algn="l" marL="0" indent="0" lvl="0">
                <a:lnSpc>
                  <a:spcPts val="3432"/>
                </a:lnSpc>
                <a:spcBef>
                  <a:spcPct val="0"/>
                </a:spcBef>
              </a:pPr>
              <a:r>
                <a:rPr lang="en-US" b="true" sz="3120" strike="noStrike" u="none">
                  <a:solidFill>
                    <a:srgbClr val="FFFFFF"/>
                  </a:solidFill>
                  <a:latin typeface="Montserrat Semi-Bold Bold"/>
                  <a:ea typeface="Montserrat Semi-Bold Bold"/>
                  <a:cs typeface="Montserrat Semi-Bold Bold"/>
                  <a:sym typeface="Montserrat Semi-Bold Bold"/>
                </a:rPr>
                <a:t>Innovating Wealth Management for the Future</a:t>
              </a:r>
            </a:p>
          </p:txBody>
        </p:sp>
      </p:grpSp>
      <p:sp>
        <p:nvSpPr>
          <p:cNvPr name="AutoShape 22" id="22"/>
          <p:cNvSpPr/>
          <p:nvPr/>
        </p:nvSpPr>
        <p:spPr>
          <a:xfrm flipH="true">
            <a:off x="10774405" y="1285262"/>
            <a:ext cx="1407488" cy="0"/>
          </a:xfrm>
          <a:prstGeom prst="line">
            <a:avLst/>
          </a:prstGeom>
          <a:ln cap="rnd" w="19050">
            <a:solidFill>
              <a:srgbClr val="FFFFFF"/>
            </a:solidFill>
            <a:prstDash val="solid"/>
            <a:headEnd type="none" len="sm" w="sm"/>
            <a:tailEnd type="none" len="sm" w="sm"/>
          </a:ln>
        </p:spPr>
      </p:sp>
      <p:sp>
        <p:nvSpPr>
          <p:cNvPr name="AutoShape 23" id="23"/>
          <p:cNvSpPr/>
          <p:nvPr/>
        </p:nvSpPr>
        <p:spPr>
          <a:xfrm flipH="true">
            <a:off x="5638858" y="2349833"/>
            <a:ext cx="1407488" cy="0"/>
          </a:xfrm>
          <a:prstGeom prst="line">
            <a:avLst/>
          </a:prstGeom>
          <a:ln cap="rnd" w="19050">
            <a:solidFill>
              <a:srgbClr val="FFFFFF"/>
            </a:solidFill>
            <a:prstDash val="solid"/>
            <a:headEnd type="none" len="sm" w="sm"/>
            <a:tailEnd type="none" len="sm" w="sm"/>
          </a:ln>
        </p:spPr>
      </p:sp>
      <p:sp>
        <p:nvSpPr>
          <p:cNvPr name="Freeform 24" id="24"/>
          <p:cNvSpPr/>
          <p:nvPr/>
        </p:nvSpPr>
        <p:spPr>
          <a:xfrm flipH="false" flipV="false" rot="0">
            <a:off x="1290829" y="2906093"/>
            <a:ext cx="438501" cy="424948"/>
          </a:xfrm>
          <a:custGeom>
            <a:avLst/>
            <a:gdLst/>
            <a:ahLst/>
            <a:cxnLst/>
            <a:rect r="r" b="b" t="t" l="l"/>
            <a:pathLst>
              <a:path h="424948" w="438501">
                <a:moveTo>
                  <a:pt x="0" y="0"/>
                </a:moveTo>
                <a:lnTo>
                  <a:pt x="438502" y="0"/>
                </a:lnTo>
                <a:lnTo>
                  <a:pt x="438502" y="424947"/>
                </a:lnTo>
                <a:lnTo>
                  <a:pt x="0" y="4249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5090372" y="5226485"/>
            <a:ext cx="438501" cy="424948"/>
          </a:xfrm>
          <a:custGeom>
            <a:avLst/>
            <a:gdLst/>
            <a:ahLst/>
            <a:cxnLst/>
            <a:rect r="r" b="b" t="t" l="l"/>
            <a:pathLst>
              <a:path h="424948" w="438501">
                <a:moveTo>
                  <a:pt x="0" y="0"/>
                </a:moveTo>
                <a:lnTo>
                  <a:pt x="438501" y="0"/>
                </a:lnTo>
                <a:lnTo>
                  <a:pt x="438501" y="424947"/>
                </a:lnTo>
                <a:lnTo>
                  <a:pt x="0" y="4249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0">
            <a:off x="9778821" y="7652252"/>
            <a:ext cx="438501" cy="424948"/>
          </a:xfrm>
          <a:custGeom>
            <a:avLst/>
            <a:gdLst/>
            <a:ahLst/>
            <a:cxnLst/>
            <a:rect r="r" b="b" t="t" l="l"/>
            <a:pathLst>
              <a:path h="424948" w="438501">
                <a:moveTo>
                  <a:pt x="0" y="0"/>
                </a:moveTo>
                <a:lnTo>
                  <a:pt x="438501" y="0"/>
                </a:lnTo>
                <a:lnTo>
                  <a:pt x="438501" y="424948"/>
                </a:lnTo>
                <a:lnTo>
                  <a:pt x="0" y="4249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0">
            <a:off x="595655" y="9531420"/>
            <a:ext cx="323850" cy="323850"/>
          </a:xfrm>
          <a:custGeom>
            <a:avLst/>
            <a:gdLst/>
            <a:ahLst/>
            <a:cxnLst/>
            <a:rect r="r" b="b" t="t" l="l"/>
            <a:pathLst>
              <a:path h="323850" w="323850">
                <a:moveTo>
                  <a:pt x="0" y="0"/>
                </a:moveTo>
                <a:lnTo>
                  <a:pt x="323850" y="0"/>
                </a:lnTo>
                <a:lnTo>
                  <a:pt x="323850" y="323850"/>
                </a:lnTo>
                <a:lnTo>
                  <a:pt x="0" y="3238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rot="0">
            <a:off x="0" y="995362"/>
            <a:ext cx="6492240" cy="0"/>
          </a:xfrm>
          <a:prstGeom prst="line">
            <a:avLst/>
          </a:prstGeom>
          <a:ln cap="rnd" w="28575">
            <a:solidFill>
              <a:srgbClr val="FFFFFF"/>
            </a:solidFill>
            <a:prstDash val="solid"/>
            <a:headEnd type="none" len="sm" w="sm"/>
            <a:tailEnd type="none" len="sm" w="sm"/>
          </a:ln>
        </p:spPr>
      </p:sp>
      <p:sp>
        <p:nvSpPr>
          <p:cNvPr name="AutoShape 3" id="3"/>
          <p:cNvSpPr/>
          <p:nvPr/>
        </p:nvSpPr>
        <p:spPr>
          <a:xfrm rot="0">
            <a:off x="11795760" y="9224962"/>
            <a:ext cx="6492240" cy="0"/>
          </a:xfrm>
          <a:prstGeom prst="line">
            <a:avLst/>
          </a:prstGeom>
          <a:ln cap="rnd" w="28575">
            <a:solidFill>
              <a:srgbClr val="FFFFFF"/>
            </a:solidFill>
            <a:prstDash val="solid"/>
            <a:headEnd type="none" len="sm" w="sm"/>
            <a:tailEnd type="none" len="sm" w="sm"/>
          </a:ln>
        </p:spPr>
      </p:sp>
      <p:grpSp>
        <p:nvGrpSpPr>
          <p:cNvPr name="Group 4" id="4"/>
          <p:cNvGrpSpPr/>
          <p:nvPr/>
        </p:nvGrpSpPr>
        <p:grpSpPr>
          <a:xfrm rot="0">
            <a:off x="1361519" y="1780002"/>
            <a:ext cx="5130721" cy="6726997"/>
            <a:chOff x="0" y="0"/>
            <a:chExt cx="6840962" cy="8969329"/>
          </a:xfrm>
        </p:grpSpPr>
        <p:pic>
          <p:nvPicPr>
            <p:cNvPr name="Picture 5" id="5"/>
            <p:cNvPicPr>
              <a:picLocks noChangeAspect="true"/>
            </p:cNvPicPr>
            <p:nvPr/>
          </p:nvPicPr>
          <p:blipFill>
            <a:blip r:embed="rId2"/>
            <a:srcRect l="39533" t="0" r="17477" b="0"/>
            <a:stretch>
              <a:fillRect/>
            </a:stretch>
          </p:blipFill>
          <p:spPr>
            <a:xfrm flipH="false" flipV="false">
              <a:off x="0" y="0"/>
              <a:ext cx="6840962" cy="8969329"/>
            </a:xfrm>
            <a:prstGeom prst="rect">
              <a:avLst/>
            </a:prstGeom>
          </p:spPr>
        </p:pic>
      </p:grpSp>
      <p:grpSp>
        <p:nvGrpSpPr>
          <p:cNvPr name="Group 6" id="6"/>
          <p:cNvGrpSpPr/>
          <p:nvPr/>
        </p:nvGrpSpPr>
        <p:grpSpPr>
          <a:xfrm rot="0">
            <a:off x="7326965" y="1780002"/>
            <a:ext cx="48037" cy="6832817"/>
            <a:chOff x="0" y="0"/>
            <a:chExt cx="12652" cy="1799590"/>
          </a:xfrm>
        </p:grpSpPr>
        <p:sp>
          <p:nvSpPr>
            <p:cNvPr name="Freeform 7" id="7"/>
            <p:cNvSpPr/>
            <p:nvPr/>
          </p:nvSpPr>
          <p:spPr>
            <a:xfrm flipH="false" flipV="false" rot="0">
              <a:off x="0" y="0"/>
              <a:ext cx="12652" cy="1799590"/>
            </a:xfrm>
            <a:custGeom>
              <a:avLst/>
              <a:gdLst/>
              <a:ahLst/>
              <a:cxnLst/>
              <a:rect r="r" b="b" t="t" l="l"/>
              <a:pathLst>
                <a:path h="1799590" w="12652">
                  <a:moveTo>
                    <a:pt x="0" y="0"/>
                  </a:moveTo>
                  <a:lnTo>
                    <a:pt x="12652" y="0"/>
                  </a:lnTo>
                  <a:lnTo>
                    <a:pt x="12652" y="1799590"/>
                  </a:lnTo>
                  <a:lnTo>
                    <a:pt x="0" y="1799590"/>
                  </a:lnTo>
                  <a:close/>
                </a:path>
              </a:pathLst>
            </a:custGeom>
            <a:solidFill>
              <a:srgbClr val="FFFFFF"/>
            </a:solidFill>
          </p:spPr>
        </p:sp>
        <p:sp>
          <p:nvSpPr>
            <p:cNvPr name="TextBox 8" id="8"/>
            <p:cNvSpPr txBox="true"/>
            <p:nvPr/>
          </p:nvSpPr>
          <p:spPr>
            <a:xfrm>
              <a:off x="0" y="47625"/>
              <a:ext cx="12652" cy="1751965"/>
            </a:xfrm>
            <a:prstGeom prst="rect">
              <a:avLst/>
            </a:prstGeom>
          </p:spPr>
          <p:txBody>
            <a:bodyPr anchor="ctr" rtlCol="false" tIns="50800" lIns="50800" bIns="50800" rIns="50800"/>
            <a:lstStyle/>
            <a:p>
              <a:pPr algn="ctr">
                <a:lnSpc>
                  <a:spcPts val="2499"/>
                </a:lnSpc>
              </a:pPr>
            </a:p>
          </p:txBody>
        </p:sp>
      </p:grpSp>
      <p:sp>
        <p:nvSpPr>
          <p:cNvPr name="Freeform 9" id="9"/>
          <p:cNvSpPr/>
          <p:nvPr/>
        </p:nvSpPr>
        <p:spPr>
          <a:xfrm flipH="false" flipV="false" rot="0">
            <a:off x="17162482" y="293850"/>
            <a:ext cx="821840" cy="734850"/>
          </a:xfrm>
          <a:custGeom>
            <a:avLst/>
            <a:gdLst/>
            <a:ahLst/>
            <a:cxnLst/>
            <a:rect r="r" b="b" t="t" l="l"/>
            <a:pathLst>
              <a:path h="734850" w="821840">
                <a:moveTo>
                  <a:pt x="0" y="0"/>
                </a:moveTo>
                <a:lnTo>
                  <a:pt x="821840" y="0"/>
                </a:lnTo>
                <a:lnTo>
                  <a:pt x="821840" y="734850"/>
                </a:lnTo>
                <a:lnTo>
                  <a:pt x="0" y="734850"/>
                </a:lnTo>
                <a:lnTo>
                  <a:pt x="0" y="0"/>
                </a:lnTo>
                <a:close/>
              </a:path>
            </a:pathLst>
          </a:custGeom>
          <a:blipFill>
            <a:blip r:embed="rId3"/>
            <a:stretch>
              <a:fillRect l="-17923" t="-18117" r="-13097" b="-28413"/>
            </a:stretch>
          </a:blipFill>
        </p:spPr>
      </p:sp>
      <p:sp>
        <p:nvSpPr>
          <p:cNvPr name="Freeform 10" id="10"/>
          <p:cNvSpPr/>
          <p:nvPr/>
        </p:nvSpPr>
        <p:spPr>
          <a:xfrm flipH="false" flipV="false" rot="0">
            <a:off x="7635474" y="3907042"/>
            <a:ext cx="330004" cy="319804"/>
          </a:xfrm>
          <a:custGeom>
            <a:avLst/>
            <a:gdLst/>
            <a:ahLst/>
            <a:cxnLst/>
            <a:rect r="r" b="b" t="t" l="l"/>
            <a:pathLst>
              <a:path h="319804" w="330004">
                <a:moveTo>
                  <a:pt x="0" y="0"/>
                </a:moveTo>
                <a:lnTo>
                  <a:pt x="330004" y="0"/>
                </a:lnTo>
                <a:lnTo>
                  <a:pt x="330004" y="319804"/>
                </a:lnTo>
                <a:lnTo>
                  <a:pt x="0" y="3198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7635474" y="1165351"/>
            <a:ext cx="9926081" cy="614651"/>
          </a:xfrm>
          <a:prstGeom prst="rect">
            <a:avLst/>
          </a:prstGeom>
        </p:spPr>
        <p:txBody>
          <a:bodyPr anchor="t" rtlCol="false" tIns="0" lIns="0" bIns="0" rIns="0">
            <a:spAutoFit/>
          </a:bodyPr>
          <a:lstStyle/>
          <a:p>
            <a:pPr algn="l">
              <a:lnSpc>
                <a:spcPts val="4971"/>
              </a:lnSpc>
              <a:spcBef>
                <a:spcPct val="0"/>
              </a:spcBef>
            </a:pPr>
            <a:r>
              <a:rPr lang="en-US" b="true" sz="3551">
                <a:solidFill>
                  <a:srgbClr val="FFFFFF"/>
                </a:solidFill>
                <a:latin typeface="Roboto Condensed Bold"/>
                <a:ea typeface="Roboto Condensed Bold"/>
                <a:cs typeface="Roboto Condensed Bold"/>
                <a:sym typeface="Roboto Condensed Bold"/>
              </a:rPr>
              <a:t>TRANSFORMING CHALLENGES INTO OPPORTUNITIES</a:t>
            </a:r>
          </a:p>
        </p:txBody>
      </p:sp>
      <p:sp>
        <p:nvSpPr>
          <p:cNvPr name="TextBox 12" id="12"/>
          <p:cNvSpPr txBox="true"/>
          <p:nvPr/>
        </p:nvSpPr>
        <p:spPr>
          <a:xfrm rot="0">
            <a:off x="7681953" y="2141315"/>
            <a:ext cx="9833123" cy="1213031"/>
          </a:xfrm>
          <a:prstGeom prst="rect">
            <a:avLst/>
          </a:prstGeom>
        </p:spPr>
        <p:txBody>
          <a:bodyPr anchor="t" rtlCol="false" tIns="0" lIns="0" bIns="0" rIns="0">
            <a:spAutoFit/>
          </a:bodyPr>
          <a:lstStyle/>
          <a:p>
            <a:pPr algn="just" marL="0" indent="0" lvl="0">
              <a:lnSpc>
                <a:spcPts val="2440"/>
              </a:lnSpc>
              <a:spcBef>
                <a:spcPct val="0"/>
              </a:spcBef>
            </a:pPr>
            <a:r>
              <a:rPr lang="en-US" sz="1742" strike="noStrike" u="none">
                <a:solidFill>
                  <a:srgbClr val="FFFFFF"/>
                </a:solidFill>
                <a:latin typeface="Lato"/>
                <a:ea typeface="Lato"/>
                <a:cs typeface="Lato"/>
                <a:sym typeface="Lato"/>
              </a:rPr>
              <a:t>At Prospera Reserve, we partner with organizations to achieve sustainable growth and operational excellence. Our management consulting services provide strategic insights and practical solutions to address your most pressing challenges.</a:t>
            </a:r>
          </a:p>
          <a:p>
            <a:pPr algn="just" marL="0" indent="0" lvl="0">
              <a:lnSpc>
                <a:spcPts val="2440"/>
              </a:lnSpc>
              <a:spcBef>
                <a:spcPct val="0"/>
              </a:spcBef>
            </a:pPr>
          </a:p>
        </p:txBody>
      </p:sp>
      <p:sp>
        <p:nvSpPr>
          <p:cNvPr name="TextBox 13" id="13"/>
          <p:cNvSpPr txBox="true"/>
          <p:nvPr/>
        </p:nvSpPr>
        <p:spPr>
          <a:xfrm rot="0">
            <a:off x="8187095" y="3916966"/>
            <a:ext cx="2995280" cy="309880"/>
          </a:xfrm>
          <a:prstGeom prst="rect">
            <a:avLst/>
          </a:prstGeom>
        </p:spPr>
        <p:txBody>
          <a:bodyPr anchor="t" rtlCol="false" tIns="0" lIns="0" bIns="0" rIns="0">
            <a:spAutoFit/>
          </a:bodyPr>
          <a:lstStyle/>
          <a:p>
            <a:pPr algn="l" marL="0" indent="0" lvl="0">
              <a:lnSpc>
                <a:spcPts val="2360"/>
              </a:lnSpc>
              <a:spcBef>
                <a:spcPct val="0"/>
              </a:spcBef>
            </a:pPr>
            <a:r>
              <a:rPr lang="en-US" b="true" sz="2000" strike="noStrike" u="none">
                <a:solidFill>
                  <a:srgbClr val="FFFFFF"/>
                </a:solidFill>
                <a:latin typeface="Roboto Condensed Bold"/>
                <a:ea typeface="Roboto Condensed Bold"/>
                <a:cs typeface="Roboto Condensed Bold"/>
                <a:sym typeface="Roboto Condensed Bold"/>
              </a:rPr>
              <a:t>STRATEGY ADVISORY</a:t>
            </a:r>
          </a:p>
        </p:txBody>
      </p:sp>
      <p:sp>
        <p:nvSpPr>
          <p:cNvPr name="TextBox 14" id="14"/>
          <p:cNvSpPr txBox="true"/>
          <p:nvPr/>
        </p:nvSpPr>
        <p:spPr>
          <a:xfrm rot="0">
            <a:off x="8187095" y="4304496"/>
            <a:ext cx="8285540" cy="908231"/>
          </a:xfrm>
          <a:prstGeom prst="rect">
            <a:avLst/>
          </a:prstGeom>
        </p:spPr>
        <p:txBody>
          <a:bodyPr anchor="t" rtlCol="false" tIns="0" lIns="0" bIns="0" rIns="0">
            <a:spAutoFit/>
          </a:bodyPr>
          <a:lstStyle/>
          <a:p>
            <a:pPr algn="just" marL="0" indent="0" lvl="0">
              <a:lnSpc>
                <a:spcPts val="2440"/>
              </a:lnSpc>
              <a:spcBef>
                <a:spcPct val="0"/>
              </a:spcBef>
            </a:pPr>
            <a:r>
              <a:rPr lang="en-US" sz="1742" strike="noStrike" u="none">
                <a:solidFill>
                  <a:srgbClr val="FFFFFF"/>
                </a:solidFill>
                <a:latin typeface="Lato"/>
                <a:ea typeface="Lato"/>
                <a:cs typeface="Lato"/>
                <a:sym typeface="Lato"/>
              </a:rPr>
              <a:t>We empower organizations to define their vision and achieve their goals through expert strategic planning and implementation.</a:t>
            </a:r>
          </a:p>
          <a:p>
            <a:pPr algn="just" marL="0" indent="0" lvl="0">
              <a:lnSpc>
                <a:spcPts val="2440"/>
              </a:lnSpc>
              <a:spcBef>
                <a:spcPct val="0"/>
              </a:spcBef>
            </a:pPr>
          </a:p>
        </p:txBody>
      </p:sp>
      <p:sp>
        <p:nvSpPr>
          <p:cNvPr name="Freeform 15" id="15"/>
          <p:cNvSpPr/>
          <p:nvPr/>
        </p:nvSpPr>
        <p:spPr>
          <a:xfrm flipH="false" flipV="false" rot="0">
            <a:off x="7635474" y="5612778"/>
            <a:ext cx="330004" cy="319804"/>
          </a:xfrm>
          <a:custGeom>
            <a:avLst/>
            <a:gdLst/>
            <a:ahLst/>
            <a:cxnLst/>
            <a:rect r="r" b="b" t="t" l="l"/>
            <a:pathLst>
              <a:path h="319804" w="330004">
                <a:moveTo>
                  <a:pt x="0" y="0"/>
                </a:moveTo>
                <a:lnTo>
                  <a:pt x="330004" y="0"/>
                </a:lnTo>
                <a:lnTo>
                  <a:pt x="330004" y="319804"/>
                </a:lnTo>
                <a:lnTo>
                  <a:pt x="0" y="3198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8187095" y="5622702"/>
            <a:ext cx="4411419" cy="309880"/>
          </a:xfrm>
          <a:prstGeom prst="rect">
            <a:avLst/>
          </a:prstGeom>
        </p:spPr>
        <p:txBody>
          <a:bodyPr anchor="t" rtlCol="false" tIns="0" lIns="0" bIns="0" rIns="0">
            <a:spAutoFit/>
          </a:bodyPr>
          <a:lstStyle/>
          <a:p>
            <a:pPr algn="l" marL="0" indent="0" lvl="0">
              <a:lnSpc>
                <a:spcPts val="2360"/>
              </a:lnSpc>
              <a:spcBef>
                <a:spcPct val="0"/>
              </a:spcBef>
            </a:pPr>
            <a:r>
              <a:rPr lang="en-US" b="true" sz="2000">
                <a:solidFill>
                  <a:srgbClr val="FFFFFF"/>
                </a:solidFill>
                <a:latin typeface="Roboto Condensed Bold"/>
                <a:ea typeface="Roboto Condensed Bold"/>
                <a:cs typeface="Roboto Condensed Bold"/>
                <a:sym typeface="Roboto Condensed Bold"/>
              </a:rPr>
              <a:t>OPE</a:t>
            </a:r>
            <a:r>
              <a:rPr lang="en-US" b="true" sz="2000" strike="noStrike" u="none">
                <a:solidFill>
                  <a:srgbClr val="FFFFFF"/>
                </a:solidFill>
                <a:latin typeface="Roboto Condensed Bold"/>
                <a:ea typeface="Roboto Condensed Bold"/>
                <a:cs typeface="Roboto Condensed Bold"/>
                <a:sym typeface="Roboto Condensed Bold"/>
              </a:rPr>
              <a:t>RATIO</a:t>
            </a:r>
            <a:r>
              <a:rPr lang="en-US" b="true" sz="2000" strike="noStrike" u="none">
                <a:solidFill>
                  <a:srgbClr val="FFFFFF"/>
                </a:solidFill>
                <a:latin typeface="Roboto Condensed Bold"/>
                <a:ea typeface="Roboto Condensed Bold"/>
                <a:cs typeface="Roboto Condensed Bold"/>
                <a:sym typeface="Roboto Condensed Bold"/>
              </a:rPr>
              <a:t>NAL IMP</a:t>
            </a:r>
            <a:r>
              <a:rPr lang="en-US" b="true" sz="2000" strike="noStrike" u="none">
                <a:solidFill>
                  <a:srgbClr val="FFFFFF"/>
                </a:solidFill>
                <a:latin typeface="Roboto Condensed Bold"/>
                <a:ea typeface="Roboto Condensed Bold"/>
                <a:cs typeface="Roboto Condensed Bold"/>
                <a:sym typeface="Roboto Condensed Bold"/>
              </a:rPr>
              <a:t>R</a:t>
            </a:r>
            <a:r>
              <a:rPr lang="en-US" b="true" sz="2000" strike="noStrike" u="none">
                <a:solidFill>
                  <a:srgbClr val="FFFFFF"/>
                </a:solidFill>
                <a:latin typeface="Roboto Condensed Bold"/>
                <a:ea typeface="Roboto Condensed Bold"/>
                <a:cs typeface="Roboto Condensed Bold"/>
                <a:sym typeface="Roboto Condensed Bold"/>
              </a:rPr>
              <a:t>OVEMENT</a:t>
            </a:r>
          </a:p>
        </p:txBody>
      </p:sp>
      <p:sp>
        <p:nvSpPr>
          <p:cNvPr name="TextBox 17" id="17"/>
          <p:cNvSpPr txBox="true"/>
          <p:nvPr/>
        </p:nvSpPr>
        <p:spPr>
          <a:xfrm rot="0">
            <a:off x="8187095" y="6104032"/>
            <a:ext cx="8285540" cy="908231"/>
          </a:xfrm>
          <a:prstGeom prst="rect">
            <a:avLst/>
          </a:prstGeom>
        </p:spPr>
        <p:txBody>
          <a:bodyPr anchor="t" rtlCol="false" tIns="0" lIns="0" bIns="0" rIns="0">
            <a:spAutoFit/>
          </a:bodyPr>
          <a:lstStyle/>
          <a:p>
            <a:pPr algn="just" marL="0" indent="0" lvl="0">
              <a:lnSpc>
                <a:spcPts val="2440"/>
              </a:lnSpc>
              <a:spcBef>
                <a:spcPct val="0"/>
              </a:spcBef>
            </a:pPr>
            <a:r>
              <a:rPr lang="en-US" sz="1742" strike="noStrike" u="none">
                <a:solidFill>
                  <a:srgbClr val="FFFFFF"/>
                </a:solidFill>
                <a:latin typeface="Lato"/>
                <a:ea typeface="Lato"/>
                <a:cs typeface="Lato"/>
                <a:sym typeface="Lato"/>
              </a:rPr>
              <a:t>We drive efficiency, reduce costs, and maximize profitability by identifying key areas for improvement and implementing impactful changes.</a:t>
            </a:r>
          </a:p>
          <a:p>
            <a:pPr algn="just" marL="0" indent="0" lvl="0">
              <a:lnSpc>
                <a:spcPts val="2440"/>
              </a:lnSpc>
              <a:spcBef>
                <a:spcPct val="0"/>
              </a:spcBef>
            </a:pPr>
          </a:p>
        </p:txBody>
      </p:sp>
      <p:sp>
        <p:nvSpPr>
          <p:cNvPr name="Freeform 18" id="18"/>
          <p:cNvSpPr/>
          <p:nvPr/>
        </p:nvSpPr>
        <p:spPr>
          <a:xfrm flipH="false" flipV="false" rot="0">
            <a:off x="7635474" y="7412313"/>
            <a:ext cx="330004" cy="319804"/>
          </a:xfrm>
          <a:custGeom>
            <a:avLst/>
            <a:gdLst/>
            <a:ahLst/>
            <a:cxnLst/>
            <a:rect r="r" b="b" t="t" l="l"/>
            <a:pathLst>
              <a:path h="319804" w="330004">
                <a:moveTo>
                  <a:pt x="0" y="0"/>
                </a:moveTo>
                <a:lnTo>
                  <a:pt x="330004" y="0"/>
                </a:lnTo>
                <a:lnTo>
                  <a:pt x="330004" y="319804"/>
                </a:lnTo>
                <a:lnTo>
                  <a:pt x="0" y="3198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9" id="19"/>
          <p:cNvSpPr txBox="true"/>
          <p:nvPr/>
        </p:nvSpPr>
        <p:spPr>
          <a:xfrm rot="0">
            <a:off x="8187095" y="7422237"/>
            <a:ext cx="4017633" cy="309880"/>
          </a:xfrm>
          <a:prstGeom prst="rect">
            <a:avLst/>
          </a:prstGeom>
        </p:spPr>
        <p:txBody>
          <a:bodyPr anchor="t" rtlCol="false" tIns="0" lIns="0" bIns="0" rIns="0">
            <a:spAutoFit/>
          </a:bodyPr>
          <a:lstStyle/>
          <a:p>
            <a:pPr algn="l" marL="0" indent="0" lvl="0">
              <a:lnSpc>
                <a:spcPts val="2360"/>
              </a:lnSpc>
              <a:spcBef>
                <a:spcPct val="0"/>
              </a:spcBef>
            </a:pPr>
            <a:r>
              <a:rPr lang="en-US" b="true" sz="2000">
                <a:solidFill>
                  <a:srgbClr val="FFFFFF"/>
                </a:solidFill>
                <a:latin typeface="Roboto Condensed Bold"/>
                <a:ea typeface="Roboto Condensed Bold"/>
                <a:cs typeface="Roboto Condensed Bold"/>
                <a:sym typeface="Roboto Condensed Bold"/>
              </a:rPr>
              <a:t>CHANGE M</a:t>
            </a:r>
            <a:r>
              <a:rPr lang="en-US" b="true" sz="2000" strike="noStrike" u="none">
                <a:solidFill>
                  <a:srgbClr val="FFFFFF"/>
                </a:solidFill>
                <a:latin typeface="Roboto Condensed Bold"/>
                <a:ea typeface="Roboto Condensed Bold"/>
                <a:cs typeface="Roboto Condensed Bold"/>
                <a:sym typeface="Roboto Condensed Bold"/>
              </a:rPr>
              <a:t>ANA</a:t>
            </a:r>
            <a:r>
              <a:rPr lang="en-US" b="true" sz="2000" strike="noStrike" u="none">
                <a:solidFill>
                  <a:srgbClr val="FFFFFF"/>
                </a:solidFill>
                <a:latin typeface="Roboto Condensed Bold"/>
                <a:ea typeface="Roboto Condensed Bold"/>
                <a:cs typeface="Roboto Condensed Bold"/>
                <a:sym typeface="Roboto Condensed Bold"/>
              </a:rPr>
              <a:t>G</a:t>
            </a:r>
            <a:r>
              <a:rPr lang="en-US" b="true" sz="2000" strike="noStrike" u="none">
                <a:solidFill>
                  <a:srgbClr val="FFFFFF"/>
                </a:solidFill>
                <a:latin typeface="Roboto Condensed Bold"/>
                <a:ea typeface="Roboto Condensed Bold"/>
                <a:cs typeface="Roboto Condensed Bold"/>
                <a:sym typeface="Roboto Condensed Bold"/>
              </a:rPr>
              <a:t>EMENT</a:t>
            </a:r>
          </a:p>
        </p:txBody>
      </p:sp>
      <p:sp>
        <p:nvSpPr>
          <p:cNvPr name="TextBox 20" id="20"/>
          <p:cNvSpPr txBox="true"/>
          <p:nvPr/>
        </p:nvSpPr>
        <p:spPr>
          <a:xfrm rot="0">
            <a:off x="8187095" y="7903567"/>
            <a:ext cx="8285540" cy="603431"/>
          </a:xfrm>
          <a:prstGeom prst="rect">
            <a:avLst/>
          </a:prstGeom>
        </p:spPr>
        <p:txBody>
          <a:bodyPr anchor="t" rtlCol="false" tIns="0" lIns="0" bIns="0" rIns="0">
            <a:spAutoFit/>
          </a:bodyPr>
          <a:lstStyle/>
          <a:p>
            <a:pPr algn="just" marL="0" indent="0" lvl="0">
              <a:lnSpc>
                <a:spcPts val="2440"/>
              </a:lnSpc>
              <a:spcBef>
                <a:spcPct val="0"/>
              </a:spcBef>
            </a:pPr>
            <a:r>
              <a:rPr lang="en-US" sz="1742" strike="noStrike" u="none">
                <a:solidFill>
                  <a:srgbClr val="FFFFFF"/>
                </a:solidFill>
                <a:latin typeface="Lato"/>
                <a:ea typeface="Lato"/>
                <a:cs typeface="Lato"/>
                <a:sym typeface="Lato"/>
              </a:rPr>
              <a:t>We expertly guide organizations through complex transitions, ensuring seamless change management and maximizing positive outcomes.</a:t>
            </a:r>
          </a:p>
        </p:txBody>
      </p:sp>
      <p:sp>
        <p:nvSpPr>
          <p:cNvPr name="Freeform 21" id="21"/>
          <p:cNvSpPr/>
          <p:nvPr/>
        </p:nvSpPr>
        <p:spPr>
          <a:xfrm flipH="false" flipV="false" rot="0">
            <a:off x="595655" y="9531420"/>
            <a:ext cx="323850" cy="323850"/>
          </a:xfrm>
          <a:custGeom>
            <a:avLst/>
            <a:gdLst/>
            <a:ahLst/>
            <a:cxnLst/>
            <a:rect r="r" b="b" t="t" l="l"/>
            <a:pathLst>
              <a:path h="323850" w="323850">
                <a:moveTo>
                  <a:pt x="0" y="0"/>
                </a:moveTo>
                <a:lnTo>
                  <a:pt x="323850" y="0"/>
                </a:lnTo>
                <a:lnTo>
                  <a:pt x="323850" y="323850"/>
                </a:lnTo>
                <a:lnTo>
                  <a:pt x="0" y="3238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AutoShape 2" id="2"/>
          <p:cNvSpPr/>
          <p:nvPr/>
        </p:nvSpPr>
        <p:spPr>
          <a:xfrm rot="0">
            <a:off x="0" y="1000125"/>
            <a:ext cx="6492240" cy="0"/>
          </a:xfrm>
          <a:prstGeom prst="line">
            <a:avLst/>
          </a:prstGeom>
          <a:ln cap="rnd" w="19050">
            <a:solidFill>
              <a:srgbClr val="FFFFFF"/>
            </a:solidFill>
            <a:prstDash val="solid"/>
            <a:headEnd type="none" len="sm" w="sm"/>
            <a:tailEnd type="none" len="sm" w="sm"/>
          </a:ln>
        </p:spPr>
      </p:sp>
      <p:sp>
        <p:nvSpPr>
          <p:cNvPr name="AutoShape 3" id="3"/>
          <p:cNvSpPr/>
          <p:nvPr/>
        </p:nvSpPr>
        <p:spPr>
          <a:xfrm rot="0">
            <a:off x="11795760" y="9229725"/>
            <a:ext cx="6492240" cy="0"/>
          </a:xfrm>
          <a:prstGeom prst="line">
            <a:avLst/>
          </a:prstGeom>
          <a:ln cap="rnd" w="19050">
            <a:solidFill>
              <a:srgbClr val="FFFFFF"/>
            </a:solidFill>
            <a:prstDash val="solid"/>
            <a:headEnd type="none" len="sm" w="sm"/>
            <a:tailEnd type="none" len="sm" w="sm"/>
          </a:ln>
        </p:spPr>
      </p:sp>
      <p:sp>
        <p:nvSpPr>
          <p:cNvPr name="Freeform 4" id="4"/>
          <p:cNvSpPr/>
          <p:nvPr/>
        </p:nvSpPr>
        <p:spPr>
          <a:xfrm flipH="false" flipV="false" rot="0">
            <a:off x="7944239" y="9109682"/>
            <a:ext cx="295143" cy="221036"/>
          </a:xfrm>
          <a:custGeom>
            <a:avLst/>
            <a:gdLst/>
            <a:ahLst/>
            <a:cxnLst/>
            <a:rect r="r" b="b" t="t" l="l"/>
            <a:pathLst>
              <a:path h="221036" w="295143">
                <a:moveTo>
                  <a:pt x="0" y="0"/>
                </a:moveTo>
                <a:lnTo>
                  <a:pt x="295143" y="0"/>
                </a:lnTo>
                <a:lnTo>
                  <a:pt x="295143" y="221036"/>
                </a:lnTo>
                <a:lnTo>
                  <a:pt x="0" y="2210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3610032" y="3865483"/>
            <a:ext cx="11067936" cy="1873868"/>
          </a:xfrm>
          <a:prstGeom prst="rect">
            <a:avLst/>
          </a:prstGeom>
        </p:spPr>
        <p:txBody>
          <a:bodyPr anchor="t" rtlCol="false" tIns="0" lIns="0" bIns="0" rIns="0">
            <a:spAutoFit/>
          </a:bodyPr>
          <a:lstStyle/>
          <a:p>
            <a:pPr algn="ctr">
              <a:lnSpc>
                <a:spcPts val="15365"/>
              </a:lnSpc>
              <a:spcBef>
                <a:spcPct val="0"/>
              </a:spcBef>
            </a:pPr>
            <a:r>
              <a:rPr lang="en-US" b="true" sz="10975" spc="1097">
                <a:solidFill>
                  <a:srgbClr val="FFFFFF"/>
                </a:solidFill>
                <a:latin typeface="Lato Heavy"/>
                <a:ea typeface="Lato Heavy"/>
                <a:cs typeface="Lato Heavy"/>
                <a:sym typeface="Lato Heavy"/>
              </a:rPr>
              <a:t>THANK YOU</a:t>
            </a:r>
          </a:p>
        </p:txBody>
      </p:sp>
      <p:sp>
        <p:nvSpPr>
          <p:cNvPr name="TextBox 6" id="6"/>
          <p:cNvSpPr txBox="true"/>
          <p:nvPr/>
        </p:nvSpPr>
        <p:spPr>
          <a:xfrm rot="0">
            <a:off x="6975426" y="5853266"/>
            <a:ext cx="4337147" cy="358775"/>
          </a:xfrm>
          <a:prstGeom prst="rect">
            <a:avLst/>
          </a:prstGeom>
        </p:spPr>
        <p:txBody>
          <a:bodyPr anchor="t" rtlCol="false" tIns="0" lIns="0" bIns="0" rIns="0">
            <a:spAutoFit/>
          </a:bodyPr>
          <a:lstStyle/>
          <a:p>
            <a:pPr algn="ctr" marL="0" indent="0" lvl="0">
              <a:lnSpc>
                <a:spcPts val="2800"/>
              </a:lnSpc>
              <a:spcBef>
                <a:spcPct val="0"/>
              </a:spcBef>
            </a:pPr>
            <a:r>
              <a:rPr lang="en-US" sz="2000">
                <a:solidFill>
                  <a:srgbClr val="FFFFFF"/>
                </a:solidFill>
                <a:latin typeface="Roboto Condensed"/>
                <a:ea typeface="Roboto Condensed"/>
                <a:cs typeface="Roboto Condensed"/>
                <a:sym typeface="Roboto Condensed"/>
              </a:rPr>
              <a:t>WWW.PROSPERARESERVES.COM</a:t>
            </a:r>
          </a:p>
        </p:txBody>
      </p:sp>
      <p:sp>
        <p:nvSpPr>
          <p:cNvPr name="TextBox 7" id="7"/>
          <p:cNvSpPr txBox="true"/>
          <p:nvPr/>
        </p:nvSpPr>
        <p:spPr>
          <a:xfrm rot="0">
            <a:off x="8352588" y="9006866"/>
            <a:ext cx="3702294" cy="350469"/>
          </a:xfrm>
          <a:prstGeom prst="rect">
            <a:avLst/>
          </a:prstGeom>
        </p:spPr>
        <p:txBody>
          <a:bodyPr anchor="t" rtlCol="false" tIns="0" lIns="0" bIns="0" rIns="0">
            <a:spAutoFit/>
          </a:bodyPr>
          <a:lstStyle/>
          <a:p>
            <a:pPr algn="l">
              <a:lnSpc>
                <a:spcPts val="2710"/>
              </a:lnSpc>
            </a:pPr>
            <a:r>
              <a:rPr lang="en-US" sz="1936">
                <a:solidFill>
                  <a:srgbClr val="FFFFFF"/>
                </a:solidFill>
                <a:latin typeface="Roboto Condensed"/>
                <a:ea typeface="Roboto Condensed"/>
                <a:cs typeface="Roboto Condensed"/>
                <a:sym typeface="Roboto Condensed"/>
              </a:rPr>
              <a:t>info.prosperaadvisory@gmail.com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DAGzHZMFJHY</dc:identifier>
  <dcterms:modified xsi:type="dcterms:W3CDTF">2011-08-01T06:04:30Z</dcterms:modified>
  <cp:revision>1</cp:revision>
  <dc:title>PROSPERA RESERVES</dc:title>
</cp:coreProperties>
</file>